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8"/>
  </p:notesMasterIdLst>
  <p:sldIdLst>
    <p:sldId id="268" r:id="rId6"/>
    <p:sldId id="264" r:id="rId7"/>
  </p:sldIdLst>
  <p:sldSz cx="6858000" cy="9906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E9"/>
    <a:srgbClr val="CC0000"/>
    <a:srgbClr val="B9FCFF"/>
    <a:srgbClr val="183482"/>
    <a:srgbClr val="FFFFCC"/>
    <a:srgbClr val="0D1C47"/>
    <a:srgbClr val="D19935"/>
    <a:srgbClr val="FEF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70" autoAdjust="0"/>
    <p:restoredTop sz="95320" autoAdjust="0"/>
  </p:normalViewPr>
  <p:slideViewPr>
    <p:cSldViewPr>
      <p:cViewPr varScale="1">
        <p:scale>
          <a:sx n="69" d="100"/>
          <a:sy n="69" d="100"/>
        </p:scale>
        <p:origin x="2534" y="77"/>
      </p:cViewPr>
      <p:guideLst>
        <p:guide orient="horz" pos="312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349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ECDAC76-3B44-419B-83BF-EDBFBE3486DE}" type="datetimeFigureOut">
              <a:rPr lang="ja-JP" altLang="en-US"/>
              <a:pPr>
                <a:defRPr/>
              </a:pPr>
              <a:t>2019/4/26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198" y="4721225"/>
            <a:ext cx="5444806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FD4BA0E-11CF-4C89-8D7E-003CF0CA329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209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3ECA-3F29-4AC1-88BA-FEF988BA5F6A}" type="datetimeFigureOut">
              <a:rPr lang="ja-JP" altLang="en-US"/>
              <a:pPr>
                <a:defRPr/>
              </a:pPr>
              <a:t>2019/4/26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6569-9B64-495C-88A0-9B50ACF130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920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3E5E-73F2-4187-A42D-59F82C5FD948}" type="datetimeFigureOut">
              <a:rPr lang="ja-JP" altLang="en-US"/>
              <a:pPr>
                <a:defRPr/>
              </a:pPr>
              <a:t>2019/4/26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1946-D6B0-442D-83B7-3F64D0C769F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608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64F7-B829-4723-8B0F-41495A648DDA}" type="datetimeFigureOut">
              <a:rPr lang="ja-JP" altLang="en-US"/>
              <a:pPr>
                <a:defRPr/>
              </a:pPr>
              <a:t>2019/4/26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2FDCC-EBF2-4C78-B96D-A1E5E3D59A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314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BA0E9-DF49-4E99-9AF8-FFACBACD7609}" type="datetimeFigureOut">
              <a:rPr lang="ja-JP" altLang="en-US"/>
              <a:pPr>
                <a:defRPr/>
              </a:pPr>
              <a:t>2019/4/26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B31F3-7AD9-465B-8E70-75FB47BC62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341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E1EFD-E10C-4F1C-89B3-4D0F5B06C20D}" type="datetimeFigureOut">
              <a:rPr lang="ja-JP" altLang="en-US"/>
              <a:pPr>
                <a:defRPr/>
              </a:pPr>
              <a:t>2019/4/26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2B95-3918-4A0E-9152-DE675A53972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938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0A765-0562-4EC4-B61A-A9EB54F20DFD}" type="datetimeFigureOut">
              <a:rPr lang="ja-JP" altLang="en-US"/>
              <a:pPr>
                <a:defRPr/>
              </a:pPr>
              <a:t>2019/4/26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470F6-8748-405C-9AD1-DB6815F972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307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C9817-9A65-4324-AC3F-95E101DFA6C1}" type="datetimeFigureOut">
              <a:rPr lang="ja-JP" altLang="en-US"/>
              <a:pPr>
                <a:defRPr/>
              </a:pPr>
              <a:t>2019/4/26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E339E-8EB1-4B77-8FF5-458465CAA5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211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DFA6A-9DF6-4657-8874-D75E9B146DDF}" type="datetimeFigureOut">
              <a:rPr lang="ja-JP" altLang="en-US"/>
              <a:pPr>
                <a:defRPr/>
              </a:pPr>
              <a:t>2019/4/26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F26E0-12E2-400F-855C-38DC7F8FCE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05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3F8D3-2DCF-40F3-A89E-767F7E55AFDC}" type="datetimeFigureOut">
              <a:rPr lang="ja-JP" altLang="en-US"/>
              <a:pPr>
                <a:defRPr/>
              </a:pPr>
              <a:t>2019/4/26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AF5B-1212-439C-89E3-5D18B05DF1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155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AE91-B8BE-41A8-855E-99D021C7AA2E}" type="datetimeFigureOut">
              <a:rPr lang="ja-JP" altLang="en-US"/>
              <a:pPr>
                <a:defRPr/>
              </a:pPr>
              <a:t>2019/4/26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D238-44CE-4423-A883-8835CF3B44E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419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6654-BA49-4B81-9E5B-8720643FC9C9}" type="datetimeFigureOut">
              <a:rPr lang="ja-JP" altLang="en-US"/>
              <a:pPr>
                <a:defRPr/>
              </a:pPr>
              <a:t>2019/4/26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5357-F37F-4BB7-B99B-59094F0C461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538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ED8793-CFED-4A79-9A3D-C799B99C269A}" type="datetimeFigureOut">
              <a:rPr lang="ja-JP" altLang="en-US"/>
              <a:pPr>
                <a:defRPr/>
              </a:pPr>
              <a:t>2019/4/26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3C0372-BA52-495E-BD63-76C897EB57C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704528"/>
            <a:ext cx="6858594" cy="4944285"/>
          </a:xfrm>
          <a:prstGeom prst="rect">
            <a:avLst/>
          </a:prstGeom>
        </p:spPr>
      </p:pic>
      <p:pic>
        <p:nvPicPr>
          <p:cNvPr id="7170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9088"/>
            <a:ext cx="68580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3" name="テキスト ボックス 26"/>
          <p:cNvSpPr txBox="1">
            <a:spLocks noChangeArrowheads="1"/>
          </p:cNvSpPr>
          <p:nvPr/>
        </p:nvSpPr>
        <p:spPr bwMode="auto">
          <a:xfrm>
            <a:off x="0" y="9374188"/>
            <a:ext cx="68580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主　催：大日本住友製薬株式会社</a:t>
            </a:r>
            <a:endParaRPr lang="en-US" altLang="ja-JP" sz="90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6" name="Titre 1"/>
          <p:cNvSpPr>
            <a:spLocks/>
          </p:cNvSpPr>
          <p:nvPr/>
        </p:nvSpPr>
        <p:spPr bwMode="auto">
          <a:xfrm>
            <a:off x="336259" y="325237"/>
            <a:ext cx="6117077" cy="1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地域医療</a:t>
            </a:r>
            <a:r>
              <a:rPr lang="en-US" altLang="ja-JP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WEB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セミナー</a:t>
            </a:r>
            <a:endParaRPr lang="en-US" altLang="ja-JP" sz="3200" dirty="0" smtClean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30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サテライトライブ配信　</a:t>
            </a:r>
            <a:r>
              <a:rPr lang="ja-JP" altLang="en-US" sz="200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由利本荘</a:t>
            </a:r>
            <a:r>
              <a:rPr lang="ja-JP" altLang="en-US" sz="2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会場</a:t>
            </a:r>
            <a:r>
              <a:rPr lang="fr-CA" altLang="ja-JP" sz="2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endParaRPr lang="fr-CA" altLang="ja-JP" sz="200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30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 smtClean="0">
                <a:effectLst>
                  <a:outerShdw blurRad="508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000" dirty="0" smtClean="0">
                <a:effectLst>
                  <a:outerShdw blurRad="508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テーマ：「</a:t>
            </a:r>
            <a:r>
              <a:rPr lang="en-US" altLang="ja-JP" sz="2000" dirty="0" smtClean="0">
                <a:effectLst>
                  <a:outerShdw blurRad="508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virtual</a:t>
            </a:r>
            <a:r>
              <a:rPr lang="ja-JP" altLang="en-US" sz="2000" dirty="0">
                <a:effectLst>
                  <a:outerShdw blurRad="508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2000" dirty="0" smtClean="0">
                <a:effectLst>
                  <a:outerShdw blurRad="508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hospital</a:t>
            </a:r>
            <a:r>
              <a:rPr lang="ja-JP" altLang="en-US" sz="2000" dirty="0" smtClean="0">
                <a:effectLst>
                  <a:outerShdw blurRad="508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」</a:t>
            </a:r>
            <a:r>
              <a:rPr lang="ja-JP" altLang="en-US" dirty="0" smtClean="0">
                <a:effectLst>
                  <a:outerShdw blurRad="508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～在宅</a:t>
            </a:r>
            <a:r>
              <a:rPr lang="ja-JP" altLang="en-US" dirty="0">
                <a:effectLst>
                  <a:outerShdw blurRad="508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医療が病院を超える日～</a:t>
            </a:r>
            <a:endParaRPr lang="en-US" altLang="ja-JP" dirty="0">
              <a:effectLst>
                <a:outerShdw blurRad="50800" dist="38100" dir="2700000" algn="tl" rotWithShape="0">
                  <a:srgbClr val="000000">
                    <a:alpha val="30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fr-CA" sz="2400" dirty="0">
              <a:effectLst>
                <a:outerShdw blurRad="50800" dist="38100" dir="2700000" algn="tl" rotWithShape="0">
                  <a:srgbClr val="000000">
                    <a:alpha val="30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65" name="図形グループ 64"/>
          <p:cNvGrpSpPr/>
          <p:nvPr/>
        </p:nvGrpSpPr>
        <p:grpSpPr>
          <a:xfrm>
            <a:off x="697366" y="3999021"/>
            <a:ext cx="5560217" cy="544122"/>
            <a:chOff x="476672" y="4880992"/>
            <a:chExt cx="5043066" cy="504056"/>
          </a:xfrm>
        </p:grpSpPr>
        <p:sp>
          <p:nvSpPr>
            <p:cNvPr id="66" name="Text Box 33"/>
            <p:cNvSpPr txBox="1">
              <a:spLocks noChangeArrowheads="1"/>
            </p:cNvSpPr>
            <p:nvPr/>
          </p:nvSpPr>
          <p:spPr bwMode="auto">
            <a:xfrm>
              <a:off x="3215482" y="4953000"/>
              <a:ext cx="2304256" cy="40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㈱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池田薬局　企画室</a:t>
              </a:r>
              <a:endParaRPr lang="en-US" altLang="ja-JP" sz="12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200" dirty="0" smtClean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CDE-AKITA</a:t>
              </a:r>
              <a:r>
                <a:rPr lang="ja-JP" altLang="en-US" sz="12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薬剤師</a:t>
              </a:r>
            </a:p>
          </p:txBody>
        </p:sp>
        <p:grpSp>
          <p:nvGrpSpPr>
            <p:cNvPr id="67" name="図形グループ 66"/>
            <p:cNvGrpSpPr/>
            <p:nvPr/>
          </p:nvGrpSpPr>
          <p:grpSpPr>
            <a:xfrm>
              <a:off x="476672" y="4880992"/>
              <a:ext cx="3024956" cy="504056"/>
              <a:chOff x="476672" y="4880992"/>
              <a:chExt cx="3024956" cy="504056"/>
            </a:xfrm>
          </p:grpSpPr>
          <p:sp>
            <p:nvSpPr>
              <p:cNvPr id="68" name="Text Box 17"/>
              <p:cNvSpPr txBox="1">
                <a:spLocks noChangeArrowheads="1"/>
              </p:cNvSpPr>
              <p:nvPr/>
            </p:nvSpPr>
            <p:spPr bwMode="auto">
              <a:xfrm>
                <a:off x="1052736" y="4880992"/>
                <a:ext cx="2448892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ja-JP" altLang="en-US" sz="2400" dirty="0" smtClean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森川　晃代 </a:t>
                </a:r>
                <a:r>
                  <a:rPr lang="ja-JP" altLang="en-US" sz="1700" dirty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先生</a:t>
                </a:r>
                <a:endParaRPr lang="zh-TW" altLang="en-US" sz="170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grpSp>
            <p:nvGrpSpPr>
              <p:cNvPr id="69" name="図形グループ 68"/>
              <p:cNvGrpSpPr/>
              <p:nvPr/>
            </p:nvGrpSpPr>
            <p:grpSpPr>
              <a:xfrm>
                <a:off x="476672" y="4880992"/>
                <a:ext cx="504056" cy="504056"/>
                <a:chOff x="476672" y="4880992"/>
                <a:chExt cx="504056" cy="504056"/>
              </a:xfrm>
            </p:grpSpPr>
            <p:sp>
              <p:nvSpPr>
                <p:cNvPr id="70" name="円/楕円 69"/>
                <p:cNvSpPr/>
                <p:nvPr/>
              </p:nvSpPr>
              <p:spPr>
                <a:xfrm>
                  <a:off x="476672" y="488099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>
                  <a:reflection stA="20000" endPos="75000" dir="5400000" sy="-100000" algn="bl" rotWithShape="0"/>
                </a:effectLst>
                <a:scene3d>
                  <a:camera prst="orthographicFront"/>
                  <a:lightRig rig="threePt" dir="t">
                    <a:rot lat="0" lon="0" rev="13020000"/>
                  </a:lightRig>
                </a:scene3d>
                <a:sp3d>
                  <a:bevelT/>
                  <a:contourClr>
                    <a:srgbClr val="E60039"/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ja-JP" altLang="en-US" sz="1300" dirty="0">
                    <a:solidFill>
                      <a:srgbClr val="E60039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endParaRPr>
                </a:p>
              </p:txBody>
            </p:sp>
            <p:sp>
              <p:nvSpPr>
                <p:cNvPr id="71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476672" y="4931280"/>
                  <a:ext cx="504056" cy="3600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0" lang="ja-JP" altLang="en-US" sz="1300" b="1" dirty="0">
                      <a:solidFill>
                        <a:prstClr val="white"/>
                      </a:solidFill>
                      <a:effectLst>
                        <a:outerShdw blurRad="31750" dist="2540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座</a:t>
                  </a:r>
                  <a:r>
                    <a:rPr kumimoji="0" lang="en-US" altLang="ja-JP" sz="1300" b="1" dirty="0">
                      <a:solidFill>
                        <a:prstClr val="white"/>
                      </a:solidFill>
                      <a:effectLst>
                        <a:outerShdw blurRad="31750" dist="2540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 </a:t>
                  </a:r>
                  <a:r>
                    <a:rPr kumimoji="0" lang="ja-JP" altLang="en-US" sz="1300" b="1" dirty="0">
                      <a:solidFill>
                        <a:prstClr val="white"/>
                      </a:solidFill>
                      <a:effectLst>
                        <a:outerShdw blurRad="31750" dist="2540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長</a:t>
                  </a:r>
                </a:p>
              </p:txBody>
            </p:sp>
          </p:grpSp>
        </p:grpSp>
      </p:grpSp>
      <p:sp>
        <p:nvSpPr>
          <p:cNvPr id="72" name="Text Box 135"/>
          <p:cNvSpPr txBox="1">
            <a:spLocks noChangeArrowheads="1"/>
          </p:cNvSpPr>
          <p:nvPr/>
        </p:nvSpPr>
        <p:spPr bwMode="auto">
          <a:xfrm>
            <a:off x="-171400" y="3296816"/>
            <a:ext cx="7058520" cy="59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3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3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3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【Opening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Remarks】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19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：</a:t>
            </a:r>
            <a:r>
              <a:rPr lang="en-US" altLang="ja-JP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00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endParaRPr lang="en-US" altLang="ja-JP" sz="14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</a:t>
            </a:r>
            <a:r>
              <a:rPr lang="ja-JP" altLang="en-US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本荘第一病院　</a:t>
            </a:r>
            <a:r>
              <a:rPr lang="ja-JP" altLang="en-US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訪問</a:t>
            </a:r>
            <a:r>
              <a:rPr lang="ja-JP" altLang="en-US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看護ステーション管理者　岡部留美　先生</a:t>
            </a:r>
            <a:endParaRPr lang="ja-JP" altLang="en-US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3" name="Text Box 135"/>
          <p:cNvSpPr txBox="1">
            <a:spLocks noChangeArrowheads="1"/>
          </p:cNvSpPr>
          <p:nvPr/>
        </p:nvSpPr>
        <p:spPr bwMode="auto">
          <a:xfrm>
            <a:off x="135753" y="8282206"/>
            <a:ext cx="6625512" cy="60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5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【Closing</a:t>
            </a:r>
            <a:r>
              <a:rPr lang="ja-JP" altLang="en-US" sz="15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5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Remarks】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5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</a:t>
            </a:r>
            <a:r>
              <a:rPr lang="ja-JP" altLang="en-US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由利組合総合病院　糖尿病代謝内科　科長　谷合久憲　先生</a:t>
            </a:r>
            <a:endParaRPr lang="ja-JP" altLang="en-US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74" name="図形グループ 66"/>
          <p:cNvGrpSpPr/>
          <p:nvPr/>
        </p:nvGrpSpPr>
        <p:grpSpPr>
          <a:xfrm>
            <a:off x="692696" y="4520950"/>
            <a:ext cx="3335156" cy="593939"/>
            <a:chOff x="476672" y="4834843"/>
            <a:chExt cx="3024956" cy="550205"/>
          </a:xfrm>
        </p:grpSpPr>
        <p:sp>
          <p:nvSpPr>
            <p:cNvPr id="75" name="Text Box 17"/>
            <p:cNvSpPr txBox="1">
              <a:spLocks noChangeArrowheads="1"/>
            </p:cNvSpPr>
            <p:nvPr/>
          </p:nvSpPr>
          <p:spPr bwMode="auto">
            <a:xfrm>
              <a:off x="1052736" y="4834843"/>
              <a:ext cx="2448892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ja-JP" altLang="en-US" sz="24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谷合　久憲 </a:t>
              </a:r>
              <a:r>
                <a:rPr lang="ja-JP" altLang="en-US" sz="170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先生</a:t>
              </a:r>
              <a:endParaRPr lang="zh-TW" altLang="en-US" sz="17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grpSp>
          <p:nvGrpSpPr>
            <p:cNvPr id="76" name="図形グループ 68"/>
            <p:cNvGrpSpPr/>
            <p:nvPr/>
          </p:nvGrpSpPr>
          <p:grpSpPr>
            <a:xfrm>
              <a:off x="476672" y="4880992"/>
              <a:ext cx="504056" cy="504056"/>
              <a:chOff x="476672" y="4880992"/>
              <a:chExt cx="504056" cy="504056"/>
            </a:xfrm>
          </p:grpSpPr>
          <p:sp>
            <p:nvSpPr>
              <p:cNvPr id="77" name="円/楕円 69"/>
              <p:cNvSpPr/>
              <p:nvPr/>
            </p:nvSpPr>
            <p:spPr>
              <a:xfrm>
                <a:off x="476672" y="4880992"/>
                <a:ext cx="504056" cy="50405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reflection stA="20000" endPos="75000" dir="5400000" sy="-100000" algn="bl" rotWithShape="0"/>
              </a:effectLst>
              <a:scene3d>
                <a:camera prst="orthographicFront"/>
                <a:lightRig rig="threePt" dir="t">
                  <a:rot lat="0" lon="0" rev="13020000"/>
                </a:lightRig>
              </a:scene3d>
              <a:sp3d>
                <a:bevelT/>
                <a:contourClr>
                  <a:srgbClr val="E60039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eaVert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ja-JP" altLang="en-US" sz="1300" dirty="0">
                  <a:solidFill>
                    <a:srgbClr val="E60039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78" name="Text Box 77"/>
              <p:cNvSpPr txBox="1">
                <a:spLocks noChangeArrowheads="1"/>
              </p:cNvSpPr>
              <p:nvPr/>
            </p:nvSpPr>
            <p:spPr bwMode="auto">
              <a:xfrm>
                <a:off x="476672" y="4923270"/>
                <a:ext cx="504056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ja-JP" altLang="en-US" sz="1300" b="1" dirty="0" smtClean="0">
                    <a:solidFill>
                      <a:prstClr val="white"/>
                    </a:solidFill>
                    <a:effectLst>
                      <a:outerShdw blurRad="31750" dist="254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導 入</a:t>
                </a:r>
                <a:endParaRPr kumimoji="0" lang="ja-JP" altLang="en-US" sz="1300" b="1" dirty="0">
                  <a:solidFill>
                    <a:prstClr val="white"/>
                  </a:solidFill>
                  <a:effectLst>
                    <a:outerShdw blurRad="31750" dist="254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</p:grpSp>
      <p:sp>
        <p:nvSpPr>
          <p:cNvPr id="79" name="Text Box 9"/>
          <p:cNvSpPr txBox="1">
            <a:spLocks noChangeArrowheads="1"/>
          </p:cNvSpPr>
          <p:nvPr/>
        </p:nvSpPr>
        <p:spPr bwMode="auto">
          <a:xfrm>
            <a:off x="1700808" y="5025008"/>
            <a:ext cx="3168352" cy="32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57306" algn="l"/>
              </a:tabLst>
            </a:pPr>
            <a:r>
              <a:rPr kumimoji="0" lang="en-US" altLang="ja-JP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『</a:t>
            </a:r>
            <a:r>
              <a:rPr kumimoji="0"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在宅医療が病院を超える日！</a:t>
            </a:r>
            <a:r>
              <a:rPr kumimoji="0" lang="en-US" altLang="ja-JP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』</a:t>
            </a:r>
            <a:endParaRPr kumimoji="0" lang="ja-JP" altLang="en-US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80" name="図形グループ 61"/>
          <p:cNvGrpSpPr/>
          <p:nvPr/>
        </p:nvGrpSpPr>
        <p:grpSpPr>
          <a:xfrm>
            <a:off x="1073276" y="5896724"/>
            <a:ext cx="5920985" cy="363317"/>
            <a:chOff x="475307" y="4382278"/>
            <a:chExt cx="5978029" cy="276999"/>
          </a:xfrm>
        </p:grpSpPr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475307" y="4382278"/>
              <a:ext cx="5774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157306" algn="l"/>
                </a:tabLst>
              </a:pPr>
              <a:r>
                <a:rPr kumimoji="0" lang="ja-JP" altLang="en-US" sz="1500" dirty="0" smtClean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講演</a:t>
              </a:r>
              <a:r>
                <a:rPr kumimoji="0" lang="en-US" altLang="ja-JP" sz="1500" dirty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1</a:t>
              </a:r>
              <a:endParaRPr kumimoji="0" lang="ja-JP" altLang="en-US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82" name="Text Box 9"/>
            <p:cNvSpPr txBox="1">
              <a:spLocks noChangeArrowheads="1"/>
            </p:cNvSpPr>
            <p:nvPr/>
          </p:nvSpPr>
          <p:spPr bwMode="auto">
            <a:xfrm>
              <a:off x="1124744" y="4382278"/>
              <a:ext cx="53285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157306" algn="l"/>
                </a:tabLst>
              </a:pPr>
              <a:r>
                <a:rPr kumimoji="0" lang="en-US" altLang="ja-JP" dirty="0" smtClean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『</a:t>
              </a:r>
              <a:r>
                <a:rPr kumimoji="0" lang="ja-JP" altLang="en-US" dirty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今</a:t>
              </a:r>
              <a:r>
                <a:rPr kumimoji="0" lang="ja-JP" altLang="en-US" dirty="0" smtClean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こそ立ち上がれ、薬剤師！</a:t>
              </a:r>
              <a:endParaRPr kumimoji="0" lang="en-US" altLang="ja-JP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157306" algn="l"/>
                </a:tabLst>
              </a:pPr>
              <a:r>
                <a:rPr kumimoji="0" lang="ja-JP" altLang="en-US" dirty="0" smtClean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　　　　～在宅医療奮闘記 </a:t>
              </a:r>
              <a:r>
                <a:rPr kumimoji="0" lang="en-US" altLang="ja-JP" dirty="0" smtClean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in</a:t>
              </a:r>
              <a:r>
                <a:rPr kumimoji="0" lang="ja-JP" altLang="en-US" dirty="0" smtClean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 由利本荘～</a:t>
              </a:r>
              <a:r>
                <a:rPr kumimoji="0" lang="en-US" altLang="ja-JP" dirty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 』 </a:t>
              </a:r>
              <a:r>
                <a:rPr kumimoji="0" lang="ja-JP" altLang="en-US" dirty="0" smtClean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　　　　　　</a:t>
              </a:r>
              <a:endParaRPr kumimoji="0" lang="ja-JP" altLang="en-US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83" name="図形グループ 71"/>
          <p:cNvGrpSpPr/>
          <p:nvPr/>
        </p:nvGrpSpPr>
        <p:grpSpPr>
          <a:xfrm>
            <a:off x="713236" y="5313040"/>
            <a:ext cx="5544347" cy="544122"/>
            <a:chOff x="3573016" y="4880992"/>
            <a:chExt cx="5028672" cy="504056"/>
          </a:xfrm>
        </p:grpSpPr>
        <p:grpSp>
          <p:nvGrpSpPr>
            <p:cNvPr id="84" name="図形グループ 72"/>
            <p:cNvGrpSpPr/>
            <p:nvPr/>
          </p:nvGrpSpPr>
          <p:grpSpPr>
            <a:xfrm>
              <a:off x="3573016" y="4880992"/>
              <a:ext cx="3024956" cy="504056"/>
              <a:chOff x="476672" y="4880992"/>
              <a:chExt cx="3024956" cy="504056"/>
            </a:xfrm>
          </p:grpSpPr>
          <p:sp>
            <p:nvSpPr>
              <p:cNvPr id="86" name="Text Box 17"/>
              <p:cNvSpPr txBox="1">
                <a:spLocks noChangeArrowheads="1"/>
              </p:cNvSpPr>
              <p:nvPr/>
            </p:nvSpPr>
            <p:spPr bwMode="auto">
              <a:xfrm>
                <a:off x="1052736" y="4880992"/>
                <a:ext cx="2448892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ja-JP" altLang="en-US" sz="2400" dirty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宮本</a:t>
                </a:r>
                <a:r>
                  <a:rPr lang="ja-JP" altLang="en-US" sz="2400" dirty="0" smtClean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　潔 </a:t>
                </a:r>
                <a:r>
                  <a:rPr lang="ja-JP" altLang="en-US" sz="1700" dirty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先生</a:t>
                </a:r>
                <a:endParaRPr lang="zh-TW" altLang="en-US" sz="170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grpSp>
            <p:nvGrpSpPr>
              <p:cNvPr id="87" name="図形グループ 75"/>
              <p:cNvGrpSpPr/>
              <p:nvPr/>
            </p:nvGrpSpPr>
            <p:grpSpPr>
              <a:xfrm>
                <a:off x="476672" y="4880992"/>
                <a:ext cx="504056" cy="504056"/>
                <a:chOff x="476672" y="4880992"/>
                <a:chExt cx="504056" cy="504056"/>
              </a:xfrm>
            </p:grpSpPr>
            <p:sp>
              <p:nvSpPr>
                <p:cNvPr id="88" name="円/楕円 76"/>
                <p:cNvSpPr/>
                <p:nvPr/>
              </p:nvSpPr>
              <p:spPr>
                <a:xfrm>
                  <a:off x="476672" y="4880992"/>
                  <a:ext cx="504056" cy="504056"/>
                </a:xfrm>
                <a:prstGeom prst="ellipse">
                  <a:avLst/>
                </a:prstGeom>
                <a:solidFill>
                  <a:srgbClr val="E60039"/>
                </a:solidFill>
                <a:ln>
                  <a:noFill/>
                </a:ln>
                <a:effectLst>
                  <a:reflection stA="20000" endPos="75000" dir="5400000" sy="-100000" algn="bl" rotWithShape="0"/>
                </a:effectLst>
                <a:scene3d>
                  <a:camera prst="orthographicFront"/>
                  <a:lightRig rig="threePt" dir="t">
                    <a:rot lat="0" lon="0" rev="13020000"/>
                  </a:lightRig>
                </a:scene3d>
                <a:sp3d>
                  <a:bevelT/>
                  <a:contourClr>
                    <a:srgbClr val="E60039"/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ja-JP" altLang="en-US" sz="1300" dirty="0">
                    <a:solidFill>
                      <a:srgbClr val="E60039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endParaRPr>
                </a:p>
              </p:txBody>
            </p:sp>
            <p:sp>
              <p:nvSpPr>
                <p:cNvPr id="89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476672" y="4953000"/>
                  <a:ext cx="504056" cy="3600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0" lang="ja-JP" altLang="en-US" sz="1300" b="1" dirty="0">
                      <a:solidFill>
                        <a:prstClr val="white"/>
                      </a:solidFill>
                      <a:effectLst>
                        <a:outerShdw blurRad="31750" dist="2540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演</a:t>
                  </a:r>
                  <a:r>
                    <a:rPr kumimoji="0" lang="en-US" altLang="ja-JP" sz="1300" b="1" dirty="0">
                      <a:solidFill>
                        <a:prstClr val="white"/>
                      </a:solidFill>
                      <a:effectLst>
                        <a:outerShdw blurRad="31750" dist="2540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 </a:t>
                  </a:r>
                  <a:r>
                    <a:rPr kumimoji="0" lang="ja-JP" altLang="en-US" sz="1300" b="1" dirty="0">
                      <a:solidFill>
                        <a:prstClr val="white"/>
                      </a:solidFill>
                      <a:effectLst>
                        <a:outerShdw blurRad="31750" dist="2540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者</a:t>
                  </a:r>
                </a:p>
              </p:txBody>
            </p:sp>
          </p:grpSp>
        </p:grpSp>
        <p:sp>
          <p:nvSpPr>
            <p:cNvPr id="85" name="Text Box 33"/>
            <p:cNvSpPr txBox="1">
              <a:spLocks noChangeArrowheads="1"/>
            </p:cNvSpPr>
            <p:nvPr/>
          </p:nvSpPr>
          <p:spPr bwMode="auto">
            <a:xfrm>
              <a:off x="6297432" y="4953000"/>
              <a:ext cx="2304256" cy="40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 smtClean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日本調剤 本荘薬局</a:t>
              </a:r>
              <a:endParaRPr lang="zh-CN" altLang="ja-JP" sz="12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200" dirty="0" smtClean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CDE-AKITA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薬剤師</a:t>
              </a:r>
              <a:endParaRPr lang="ja-JP" altLang="en-US" sz="12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90" name="図形グループ 61"/>
          <p:cNvGrpSpPr/>
          <p:nvPr/>
        </p:nvGrpSpPr>
        <p:grpSpPr>
          <a:xfrm>
            <a:off x="1073276" y="6825208"/>
            <a:ext cx="5920988" cy="363317"/>
            <a:chOff x="475307" y="4382278"/>
            <a:chExt cx="5978029" cy="276999"/>
          </a:xfrm>
        </p:grpSpPr>
        <p:sp>
          <p:nvSpPr>
            <p:cNvPr id="91" name="Text Box 9"/>
            <p:cNvSpPr txBox="1">
              <a:spLocks noChangeArrowheads="1"/>
            </p:cNvSpPr>
            <p:nvPr/>
          </p:nvSpPr>
          <p:spPr bwMode="auto">
            <a:xfrm>
              <a:off x="475307" y="4382278"/>
              <a:ext cx="5774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157306" algn="l"/>
                </a:tabLst>
              </a:pPr>
              <a:r>
                <a:rPr kumimoji="0" lang="ja-JP" altLang="en-US" sz="1500" dirty="0" smtClean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講演</a:t>
              </a:r>
              <a:r>
                <a:rPr kumimoji="0" lang="en-US" altLang="ja-JP" sz="1500" dirty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2</a:t>
              </a:r>
              <a:endParaRPr kumimoji="0" lang="ja-JP" altLang="en-US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92" name="Text Box 9"/>
            <p:cNvSpPr txBox="1">
              <a:spLocks noChangeArrowheads="1"/>
            </p:cNvSpPr>
            <p:nvPr/>
          </p:nvSpPr>
          <p:spPr bwMode="auto">
            <a:xfrm>
              <a:off x="1124744" y="4382278"/>
              <a:ext cx="53285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157306" algn="l"/>
                </a:tabLst>
              </a:pPr>
              <a:r>
                <a:rPr kumimoji="0" lang="en-US" altLang="ja-JP" dirty="0" smtClean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『</a:t>
              </a:r>
              <a:r>
                <a:rPr kumimoji="0" lang="ja-JP" altLang="en-US" dirty="0" smtClean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ようこそ、口から食べるまち、由利本荘へ！</a:t>
              </a:r>
              <a:r>
                <a:rPr kumimoji="0" lang="en-US" altLang="ja-JP" dirty="0" smtClean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』</a:t>
              </a:r>
              <a:endParaRPr kumimoji="0" lang="ja-JP" altLang="en-US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93" name="図形グループ 71"/>
          <p:cNvGrpSpPr/>
          <p:nvPr/>
        </p:nvGrpSpPr>
        <p:grpSpPr>
          <a:xfrm>
            <a:off x="713236" y="6321152"/>
            <a:ext cx="6044464" cy="544122"/>
            <a:chOff x="3573016" y="4880992"/>
            <a:chExt cx="5482274" cy="504056"/>
          </a:xfrm>
        </p:grpSpPr>
        <p:grpSp>
          <p:nvGrpSpPr>
            <p:cNvPr id="94" name="図形グループ 72"/>
            <p:cNvGrpSpPr/>
            <p:nvPr/>
          </p:nvGrpSpPr>
          <p:grpSpPr>
            <a:xfrm>
              <a:off x="3573016" y="4880992"/>
              <a:ext cx="3024956" cy="504056"/>
              <a:chOff x="476672" y="4880992"/>
              <a:chExt cx="3024956" cy="504056"/>
            </a:xfrm>
          </p:grpSpPr>
          <p:sp>
            <p:nvSpPr>
              <p:cNvPr id="96" name="Text Box 17"/>
              <p:cNvSpPr txBox="1">
                <a:spLocks noChangeArrowheads="1"/>
              </p:cNvSpPr>
              <p:nvPr/>
            </p:nvSpPr>
            <p:spPr bwMode="auto">
              <a:xfrm>
                <a:off x="1052736" y="4880992"/>
                <a:ext cx="2448892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ja-JP" altLang="en-US" sz="2400" dirty="0" smtClean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佐藤　芳　  </a:t>
                </a:r>
                <a:r>
                  <a:rPr lang="ja-JP" altLang="en-US" sz="1700" dirty="0" smtClean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先生</a:t>
                </a:r>
                <a:endParaRPr lang="zh-TW" altLang="en-US" sz="170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grpSp>
            <p:nvGrpSpPr>
              <p:cNvPr id="97" name="図形グループ 75"/>
              <p:cNvGrpSpPr/>
              <p:nvPr/>
            </p:nvGrpSpPr>
            <p:grpSpPr>
              <a:xfrm>
                <a:off x="476672" y="4880992"/>
                <a:ext cx="504056" cy="504056"/>
                <a:chOff x="476672" y="4880992"/>
                <a:chExt cx="504056" cy="504056"/>
              </a:xfrm>
            </p:grpSpPr>
            <p:sp>
              <p:nvSpPr>
                <p:cNvPr id="98" name="円/楕円 76"/>
                <p:cNvSpPr/>
                <p:nvPr/>
              </p:nvSpPr>
              <p:spPr>
                <a:xfrm>
                  <a:off x="476672" y="4880992"/>
                  <a:ext cx="504056" cy="504056"/>
                </a:xfrm>
                <a:prstGeom prst="ellipse">
                  <a:avLst/>
                </a:prstGeom>
                <a:solidFill>
                  <a:srgbClr val="E60039"/>
                </a:solidFill>
                <a:ln>
                  <a:noFill/>
                </a:ln>
                <a:effectLst>
                  <a:reflection stA="20000" endPos="75000" dir="5400000" sy="-100000" algn="bl" rotWithShape="0"/>
                </a:effectLst>
                <a:scene3d>
                  <a:camera prst="orthographicFront"/>
                  <a:lightRig rig="threePt" dir="t">
                    <a:rot lat="0" lon="0" rev="13020000"/>
                  </a:lightRig>
                </a:scene3d>
                <a:sp3d>
                  <a:bevelT/>
                  <a:contourClr>
                    <a:srgbClr val="E60039"/>
                  </a:contourClr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ja-JP" altLang="en-US" sz="1300" dirty="0">
                    <a:solidFill>
                      <a:srgbClr val="E60039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endParaRPr>
                </a:p>
              </p:txBody>
            </p:sp>
            <p:sp>
              <p:nvSpPr>
                <p:cNvPr id="99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476672" y="4953000"/>
                  <a:ext cx="504056" cy="3600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0" lang="ja-JP" altLang="en-US" sz="1300" b="1" dirty="0">
                      <a:solidFill>
                        <a:prstClr val="white"/>
                      </a:solidFill>
                      <a:effectLst>
                        <a:outerShdw blurRad="31750" dist="2540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演</a:t>
                  </a:r>
                  <a:r>
                    <a:rPr kumimoji="0" lang="en-US" altLang="ja-JP" sz="1300" b="1" dirty="0">
                      <a:solidFill>
                        <a:prstClr val="white"/>
                      </a:solidFill>
                      <a:effectLst>
                        <a:outerShdw blurRad="31750" dist="2540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 </a:t>
                  </a:r>
                  <a:r>
                    <a:rPr kumimoji="0" lang="ja-JP" altLang="en-US" sz="1300" b="1" dirty="0">
                      <a:solidFill>
                        <a:prstClr val="white"/>
                      </a:solidFill>
                      <a:effectLst>
                        <a:outerShdw blurRad="31750" dist="2540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者</a:t>
                  </a:r>
                </a:p>
              </p:txBody>
            </p:sp>
          </p:grpSp>
        </p:grpSp>
        <p:sp>
          <p:nvSpPr>
            <p:cNvPr id="95" name="Text Box 33"/>
            <p:cNvSpPr txBox="1">
              <a:spLocks noChangeArrowheads="1"/>
            </p:cNvSpPr>
            <p:nvPr/>
          </p:nvSpPr>
          <p:spPr bwMode="auto">
            <a:xfrm>
              <a:off x="6297432" y="4953000"/>
              <a:ext cx="2757858" cy="40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みんなのまち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岩城・セントシェアハウス株式会社</a:t>
              </a:r>
              <a:endParaRPr lang="zh-CN" altLang="ja-JP" sz="12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 smtClean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摂食・嚥下障害看護認定看護師、言語聴覚士</a:t>
              </a:r>
              <a:endParaRPr lang="en-US" altLang="ja-JP" sz="12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01" name="Text Box 135"/>
          <p:cNvSpPr txBox="1">
            <a:spLocks noChangeArrowheads="1"/>
          </p:cNvSpPr>
          <p:nvPr/>
        </p:nvSpPr>
        <p:spPr bwMode="auto">
          <a:xfrm>
            <a:off x="297520" y="2971565"/>
            <a:ext cx="6876976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97845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9569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493535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99138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489225" algn="l" defTabSz="99569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987070" algn="l" defTabSz="99569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484916" algn="l" defTabSz="99569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982761" algn="l" defTabSz="99569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18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：</a:t>
            </a:r>
            <a:r>
              <a:rPr kumimoji="1" lang="en-US" altLang="ja-JP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55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kumimoji="1" lang="en-US" altLang="ja-JP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19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：</a:t>
            </a:r>
            <a:r>
              <a:rPr kumimoji="1" lang="en-US" altLang="ja-JP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00【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製品紹介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sz="13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トルリシティ皮下注</a:t>
            </a:r>
            <a:r>
              <a:rPr lang="en-US" altLang="ja-JP" sz="13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0.75</a:t>
            </a:r>
            <a:r>
              <a:rPr lang="ja-JP" altLang="en-US" sz="13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㎎アテオス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3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3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大日本住友製薬㈱</a:t>
            </a:r>
            <a:endParaRPr kumimoji="1" lang="ja-JP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2" name="Text Box 135"/>
          <p:cNvSpPr txBox="1">
            <a:spLocks noChangeArrowheads="1"/>
          </p:cNvSpPr>
          <p:nvPr/>
        </p:nvSpPr>
        <p:spPr bwMode="auto">
          <a:xfrm>
            <a:off x="116632" y="7147148"/>
            <a:ext cx="5544616" cy="93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5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【Special Guest Lecture】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5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   </a:t>
            </a:r>
            <a:r>
              <a:rPr lang="ja-JP" altLang="en-US" sz="12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新宿ﾋﾛｸﾘﾆｯｸ 総合診療科</a:t>
            </a:r>
            <a:r>
              <a:rPr lang="en-US" altLang="ja-JP" sz="12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/</a:t>
            </a:r>
            <a:r>
              <a:rPr lang="ja-JP" altLang="en-US" sz="12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対馬市地域包括ｹｱｼｽﾃﾑ推進ｱﾄﾞﾊﾞイｻﾞｰ</a:t>
            </a:r>
            <a:endParaRPr lang="en-US" altLang="ja-JP" sz="120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 </a:t>
            </a:r>
            <a:r>
              <a:rPr lang="ja-JP" altLang="en-US" sz="2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桑原　直行　</a:t>
            </a:r>
            <a:r>
              <a:rPr lang="ja-JP" altLang="en-US" sz="17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先生</a:t>
            </a:r>
            <a:endParaRPr lang="ja-JP" altLang="en-US" sz="17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07820" y="1481460"/>
            <a:ext cx="6456737" cy="130473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90295" y="1536286"/>
            <a:ext cx="6351073" cy="1184466"/>
            <a:chOff x="390295" y="1536286"/>
            <a:chExt cx="6351073" cy="1184466"/>
          </a:xfrm>
        </p:grpSpPr>
        <p:grpSp>
          <p:nvGrpSpPr>
            <p:cNvPr id="37" name="図形グループ 44"/>
            <p:cNvGrpSpPr/>
            <p:nvPr/>
          </p:nvGrpSpPr>
          <p:grpSpPr>
            <a:xfrm>
              <a:off x="390295" y="1536286"/>
              <a:ext cx="5355540" cy="545877"/>
              <a:chOff x="404663" y="1551495"/>
              <a:chExt cx="4857428" cy="505682"/>
            </a:xfrm>
          </p:grpSpPr>
          <p:sp>
            <p:nvSpPr>
              <p:cNvPr id="38" name="Text Box 5"/>
              <p:cNvSpPr txBox="1">
                <a:spLocks noChangeArrowheads="1"/>
              </p:cNvSpPr>
              <p:nvPr/>
            </p:nvSpPr>
            <p:spPr bwMode="auto">
              <a:xfrm>
                <a:off x="764704" y="1551495"/>
                <a:ext cx="4497387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0">
                <a:no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kumimoji="0" lang="ja-JP" altLang="en-US" sz="2600" b="1" dirty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 </a:t>
                </a:r>
                <a:r>
                  <a:rPr kumimoji="0" lang="en-US" altLang="ja-JP" sz="2600" b="1" dirty="0" smtClean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2019</a:t>
                </a:r>
                <a:r>
                  <a:rPr kumimoji="0" lang="ja-JP" altLang="en-US" sz="1700" b="1" dirty="0" smtClean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年</a:t>
                </a:r>
                <a:r>
                  <a:rPr kumimoji="0" lang="en-US" altLang="ja-JP" sz="3000" b="1" dirty="0" smtClean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6</a:t>
                </a:r>
                <a:r>
                  <a:rPr kumimoji="0" lang="ja-JP" altLang="en-US" sz="1700" b="1" dirty="0" smtClean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月</a:t>
                </a:r>
                <a:r>
                  <a:rPr kumimoji="0" lang="en-US" altLang="ja-JP" sz="3000" b="1" dirty="0" smtClean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11</a:t>
                </a:r>
                <a:r>
                  <a:rPr kumimoji="0" lang="ja-JP" altLang="en-US" sz="1700" b="1" dirty="0" smtClean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日（火）</a:t>
                </a:r>
                <a:r>
                  <a:rPr kumimoji="0" lang="ja-JP" altLang="en-US" sz="2200" b="1" dirty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　</a:t>
                </a:r>
                <a:r>
                  <a:rPr kumimoji="0" lang="en-US" altLang="ja-JP" sz="1500" b="1" dirty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19</a:t>
                </a:r>
                <a:r>
                  <a:rPr kumimoji="0" lang="en-US" altLang="ja-JP" sz="1500" b="1" dirty="0" smtClean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:00</a:t>
                </a:r>
                <a:r>
                  <a:rPr kumimoji="0" lang="ja-JP" altLang="en-US" sz="1500" b="1" dirty="0" smtClean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～</a:t>
                </a:r>
                <a:r>
                  <a:rPr kumimoji="0" lang="en-US" altLang="ja-JP" sz="1500" b="1" dirty="0" smtClean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20:10</a:t>
                </a:r>
                <a:endParaRPr kumimoji="0" lang="en-US" altLang="ja-JP" sz="1500" b="1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39" name="角丸四角形 38"/>
              <p:cNvSpPr/>
              <p:nvPr/>
            </p:nvSpPr>
            <p:spPr>
              <a:xfrm>
                <a:off x="404663" y="1553121"/>
                <a:ext cx="304205" cy="504056"/>
              </a:xfrm>
              <a:prstGeom prst="roundRect">
                <a:avLst/>
              </a:prstGeom>
              <a:solidFill>
                <a:srgbClr val="E60039"/>
              </a:solidFill>
              <a:ln>
                <a:noFill/>
              </a:ln>
              <a:effectLst>
                <a:outerShdw blurRad="44450" dist="31750" dir="2700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/>
                <a:lightRig rig="threePt" dir="t">
                  <a:rot lat="0" lon="0" rev="13020000"/>
                </a:lightRig>
              </a:scene3d>
              <a:sp3d>
                <a:contourClr>
                  <a:srgbClr val="E60039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eaVert" lIns="0" tIns="0" rIns="0" bIns="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300" dirty="0">
                    <a:solidFill>
                      <a:prstClr val="white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日</a:t>
                </a:r>
                <a:r>
                  <a:rPr lang="en-US" altLang="ja-JP" sz="1300" dirty="0">
                    <a:solidFill>
                      <a:prstClr val="white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 </a:t>
                </a:r>
                <a:r>
                  <a:rPr lang="ja-JP" altLang="en-US" sz="1300" dirty="0">
                    <a:solidFill>
                      <a:prstClr val="white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時</a:t>
                </a:r>
              </a:p>
            </p:txBody>
          </p:sp>
        </p:grpSp>
        <p:grpSp>
          <p:nvGrpSpPr>
            <p:cNvPr id="40" name="図形グループ 47"/>
            <p:cNvGrpSpPr/>
            <p:nvPr/>
          </p:nvGrpSpPr>
          <p:grpSpPr>
            <a:xfrm>
              <a:off x="390295" y="2158138"/>
              <a:ext cx="6351073" cy="562614"/>
              <a:chOff x="404663" y="2127558"/>
              <a:chExt cx="4713412" cy="521186"/>
            </a:xfrm>
          </p:grpSpPr>
          <p:sp>
            <p:nvSpPr>
              <p:cNvPr id="41" name="Text Box 6"/>
              <p:cNvSpPr txBox="1">
                <a:spLocks noChangeArrowheads="1"/>
              </p:cNvSpPr>
              <p:nvPr/>
            </p:nvSpPr>
            <p:spPr bwMode="auto">
              <a:xfrm>
                <a:off x="766737" y="2127558"/>
                <a:ext cx="4351338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0">
                <a:noAutofit/>
              </a:bodyPr>
              <a:lstStyle/>
              <a:p>
                <a:pPr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ja-JP" altLang="en-US" sz="2200" dirty="0" smtClean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ホテルアイリス　</a:t>
                </a:r>
                <a:r>
                  <a:rPr kumimoji="0" lang="en-US" altLang="ja-JP" sz="2200" dirty="0" smtClean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2</a:t>
                </a:r>
                <a:r>
                  <a:rPr kumimoji="0" lang="ja-JP" altLang="en-US" sz="2200" dirty="0" smtClean="0">
                    <a:solidFill>
                      <a:prstClr val="black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Ｆ　菖蒲の間</a:t>
                </a:r>
                <a:endParaRPr kumimoji="0" lang="en-US" altLang="ja-JP" sz="22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  <a:p>
                <a:pPr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ja-JP" altLang="en-US" sz="1300" dirty="0" smtClean="0">
                    <a:solidFill>
                      <a:prstClr val="black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〒</a:t>
                </a:r>
                <a:r>
                  <a:rPr kumimoji="0" lang="en-US" altLang="ja-JP" sz="1300" dirty="0" smtClean="0">
                    <a:solidFill>
                      <a:prstClr val="black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015-0821</a:t>
                </a:r>
                <a:r>
                  <a:rPr kumimoji="0" lang="ja-JP" altLang="en-US" sz="1300" dirty="0" smtClean="0">
                    <a:solidFill>
                      <a:prstClr val="black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　由利本荘市肴町</a:t>
                </a:r>
                <a:r>
                  <a:rPr kumimoji="0" lang="en-US" altLang="ja-JP" sz="1300" dirty="0" smtClean="0">
                    <a:solidFill>
                      <a:prstClr val="black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5</a:t>
                </a:r>
                <a:r>
                  <a:rPr kumimoji="0" lang="ja-JP" altLang="en-US" sz="1300" dirty="0" smtClean="0">
                    <a:solidFill>
                      <a:prstClr val="black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番地　　　</a:t>
                </a:r>
                <a:r>
                  <a:rPr kumimoji="0" lang="en-US" altLang="ja-JP" sz="1300" dirty="0" smtClean="0">
                    <a:solidFill>
                      <a:prstClr val="black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TEL</a:t>
                </a:r>
                <a:r>
                  <a:rPr kumimoji="0" lang="ja-JP" altLang="en-US" sz="1300" dirty="0" smtClean="0">
                    <a:solidFill>
                      <a:prstClr val="black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　</a:t>
                </a:r>
                <a:r>
                  <a:rPr kumimoji="0" lang="en-US" altLang="ja-JP" sz="1300" dirty="0" smtClean="0">
                    <a:solidFill>
                      <a:prstClr val="black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0184-24-5115</a:t>
                </a:r>
                <a:endParaRPr kumimoji="0" lang="en-US" altLang="ja-JP" sz="13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42" name="角丸四角形 41"/>
              <p:cNvSpPr/>
              <p:nvPr/>
            </p:nvSpPr>
            <p:spPr>
              <a:xfrm>
                <a:off x="404663" y="2144688"/>
                <a:ext cx="248915" cy="504056"/>
              </a:xfrm>
              <a:prstGeom prst="roundRect">
                <a:avLst/>
              </a:prstGeom>
              <a:solidFill>
                <a:srgbClr val="E60039"/>
              </a:solidFill>
              <a:ln>
                <a:noFill/>
              </a:ln>
              <a:effectLst>
                <a:outerShdw blurRad="44450" dist="31750" dir="2700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/>
                <a:lightRig rig="threePt" dir="t">
                  <a:rot lat="0" lon="0" rev="13020000"/>
                </a:lightRig>
              </a:scene3d>
              <a:sp3d>
                <a:contourClr>
                  <a:srgbClr val="E60039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eaVert" lIns="0" tIns="0" rIns="0" bIns="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300" dirty="0">
                    <a:solidFill>
                      <a:prstClr val="white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会</a:t>
                </a:r>
                <a:r>
                  <a:rPr lang="en-US" altLang="ja-JP" sz="1300" dirty="0">
                    <a:solidFill>
                      <a:prstClr val="white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 </a:t>
                </a:r>
                <a:r>
                  <a:rPr lang="ja-JP" altLang="en-US" sz="1300" dirty="0">
                    <a:solidFill>
                      <a:prstClr val="white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場</a:t>
                </a:r>
              </a:p>
            </p:txBody>
          </p:sp>
        </p:grpSp>
      </p:grp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1716048" y="8829299"/>
            <a:ext cx="3585160" cy="32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57306" algn="l"/>
              </a:tabLst>
            </a:pPr>
            <a:r>
              <a:rPr kumimoji="0" lang="en-US" altLang="ja-JP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『</a:t>
            </a:r>
            <a:r>
              <a:rPr kumimoji="0"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在宅医療が</a:t>
            </a:r>
            <a:r>
              <a:rPr kumimoji="0" lang="ja-JP" altLang="en-US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日本</a:t>
            </a:r>
            <a:r>
              <a:rPr kumimoji="0"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を変える日！</a:t>
            </a:r>
            <a:r>
              <a:rPr kumimoji="0" lang="en-US" altLang="ja-JP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』</a:t>
            </a:r>
            <a:endParaRPr kumimoji="0" lang="ja-JP" altLang="en-US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3" name="Text Box 9"/>
          <p:cNvSpPr txBox="1">
            <a:spLocks noChangeArrowheads="1"/>
          </p:cNvSpPr>
          <p:nvPr/>
        </p:nvSpPr>
        <p:spPr bwMode="auto">
          <a:xfrm>
            <a:off x="1716516" y="8000196"/>
            <a:ext cx="4448788" cy="32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57306" algn="l"/>
              </a:tabLst>
            </a:pPr>
            <a:r>
              <a:rPr kumimoji="0" lang="en-US" altLang="ja-JP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『</a:t>
            </a:r>
            <a:r>
              <a:rPr kumimoji="0"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一歩踏み出そう、地域社会を守るために！</a:t>
            </a:r>
            <a:r>
              <a:rPr kumimoji="0" lang="en-US" altLang="ja-JP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』</a:t>
            </a:r>
            <a:endParaRPr kumimoji="0" lang="ja-JP" altLang="en-US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4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22188" y="651684"/>
            <a:ext cx="5215124" cy="54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no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0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NPO</a:t>
            </a:r>
            <a:r>
              <a:rPr kumimoji="0" lang="ja-JP" altLang="en-US" sz="20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法人　由利本荘に</a:t>
            </a:r>
            <a:r>
              <a:rPr kumimoji="0" lang="ja-JP" altLang="en-US" sz="2000" dirty="0" err="1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かほ</a:t>
            </a:r>
            <a:r>
              <a:rPr kumimoji="0" lang="ja-JP" altLang="en-US" sz="20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市民が健康を守る会</a:t>
            </a:r>
            <a:endParaRPr kumimoji="0" lang="ja-JP" altLang="en-US" sz="20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13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〒</a:t>
            </a:r>
            <a:r>
              <a:rPr kumimoji="0" lang="en-US" altLang="ja-JP" sz="13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015‐0011</a:t>
            </a:r>
            <a:r>
              <a:rPr kumimoji="0" lang="ja-JP" altLang="en-US" sz="13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由利本荘市石脇字石脇</a:t>
            </a:r>
            <a:r>
              <a:rPr kumimoji="0" lang="en-US" altLang="ja-JP" sz="13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0" lang="ja-JP" altLang="en-US" sz="13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番地</a:t>
            </a:r>
            <a:r>
              <a:rPr kumimoji="0" lang="ja-JP" altLang="en-US" sz="13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0" lang="en-US" altLang="ja-JP" sz="13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TEL</a:t>
            </a:r>
            <a:r>
              <a:rPr kumimoji="0" lang="ja-JP" altLang="en-US" sz="13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0" lang="en-US" altLang="ja-JP" sz="13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0184‐23-4488</a:t>
            </a:r>
            <a:endParaRPr kumimoji="0" lang="en-US" altLang="ja-JP" sz="13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60648" y="752065"/>
            <a:ext cx="609063" cy="343361"/>
          </a:xfrm>
          <a:prstGeom prst="roundRect">
            <a:avLst/>
          </a:prstGeom>
          <a:solidFill>
            <a:srgbClr val="E60039"/>
          </a:solidFill>
          <a:ln>
            <a:noFill/>
          </a:ln>
          <a:effectLst>
            <a:outerShdw blurRad="44450" dist="31750" dir="27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>
              <a:rot lat="0" lon="0" rev="13020000"/>
            </a:lightRig>
          </a:scene3d>
          <a:sp3d>
            <a:contourClr>
              <a:srgbClr val="E60039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30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本会場</a:t>
            </a:r>
            <a:endParaRPr lang="ja-JP" altLang="en-US" sz="13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638657" y="3641268"/>
            <a:ext cx="5617465" cy="577571"/>
            <a:chOff x="261614" y="4480785"/>
            <a:chExt cx="5905297" cy="577571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672832" y="4514234"/>
              <a:ext cx="4494079" cy="544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16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にぎわい交流館</a:t>
              </a:r>
              <a:r>
                <a:rPr kumimoji="0" lang="en-US" altLang="ja-JP" sz="16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AU</a:t>
              </a:r>
              <a:r>
                <a:rPr kumimoji="0" lang="ja-JP" altLang="en-US" sz="16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　研修室</a:t>
              </a:r>
              <a:r>
                <a:rPr kumimoji="0" lang="en-US" altLang="ja-JP" sz="16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2</a:t>
              </a:r>
              <a:endParaRPr kumimoji="0" lang="ja-JP" altLang="en-US" sz="1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16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秋田市中通</a:t>
              </a:r>
              <a:r>
                <a:rPr kumimoji="0" lang="en-US" altLang="ja-JP" sz="16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1-4-1</a:t>
              </a:r>
              <a:endParaRPr kumimoji="0" lang="en-US" altLang="ja-JP" sz="105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261614" y="4480785"/>
              <a:ext cx="1158066" cy="54412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00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秋田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619847" y="4409848"/>
            <a:ext cx="5617655" cy="544122"/>
            <a:chOff x="261614" y="4480785"/>
            <a:chExt cx="5905497" cy="544122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673032" y="4480785"/>
              <a:ext cx="4494079" cy="544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160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ホテルアイリス　</a:t>
              </a:r>
              <a:r>
                <a:rPr kumimoji="0" lang="en-US" altLang="ja-JP" sz="16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2</a:t>
              </a:r>
              <a:r>
                <a:rPr kumimoji="0" lang="ja-JP" altLang="en-US" sz="16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Ｆ　菖蒲の間</a:t>
              </a:r>
              <a:endParaRPr kumimoji="0" lang="ja-JP" altLang="en-US" sz="1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160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秋田県由利本荘市肴町５番地</a:t>
              </a:r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261614" y="4480785"/>
              <a:ext cx="1158066" cy="54412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00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由利本荘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620032" y="2897761"/>
            <a:ext cx="5617464" cy="544122"/>
            <a:chOff x="261614" y="4480785"/>
            <a:chExt cx="5905296" cy="544122"/>
          </a:xfrm>
        </p:grpSpPr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672831" y="4498822"/>
              <a:ext cx="4494079" cy="508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>
              <a:defPPr>
                <a:defRPr lang="ja-JP"/>
              </a:defPPr>
              <a:lvl1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ja-JP" altLang="en-US" dirty="0"/>
                <a:t>キャッスルホテル能代　</a:t>
              </a:r>
              <a:r>
                <a:rPr lang="en-US" altLang="ja-JP" dirty="0" smtClean="0"/>
                <a:t>2</a:t>
              </a:r>
              <a:r>
                <a:rPr lang="ja-JP" altLang="en-US" dirty="0" smtClean="0"/>
                <a:t>Ｆ　葵の間</a:t>
              </a:r>
              <a:endParaRPr lang="ja-JP" altLang="en-US" dirty="0"/>
            </a:p>
            <a:p>
              <a:r>
                <a:rPr lang="ja-JP" altLang="en-US" dirty="0"/>
                <a:t>能代市元町</a:t>
              </a:r>
              <a:r>
                <a:rPr lang="en-US" altLang="ja-JP" dirty="0"/>
                <a:t>16</a:t>
              </a:r>
              <a:r>
                <a:rPr lang="ja-JP" altLang="en-US" dirty="0"/>
                <a:t>－</a:t>
              </a:r>
              <a:r>
                <a:rPr lang="en-US" altLang="ja-JP" dirty="0"/>
                <a:t>6</a:t>
              </a:r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261614" y="4480785"/>
              <a:ext cx="1158066" cy="54412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00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能代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619847" y="5153634"/>
            <a:ext cx="5617655" cy="544122"/>
            <a:chOff x="261614" y="4480785"/>
            <a:chExt cx="5905497" cy="544122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1673032" y="4480785"/>
              <a:ext cx="4494079" cy="544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160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大曲地域職業訓練センター　</a:t>
              </a:r>
              <a:r>
                <a:rPr kumimoji="0" lang="en-US" altLang="ja-JP" sz="16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2</a:t>
              </a:r>
              <a:r>
                <a:rPr kumimoji="0" lang="ja-JP" altLang="en-US" sz="16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Ｆ　会議室</a:t>
              </a:r>
              <a:endParaRPr kumimoji="0" lang="ja-JP" altLang="en-US" sz="1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160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大仙市大曲田町</a:t>
              </a:r>
              <a:r>
                <a:rPr kumimoji="0" lang="en-US" altLang="ja-JP" sz="160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3-1</a:t>
              </a: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261614" y="4480785"/>
              <a:ext cx="1158066" cy="54412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00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大曲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619656" y="5897420"/>
            <a:ext cx="5617655" cy="544122"/>
            <a:chOff x="261614" y="4480785"/>
            <a:chExt cx="5905497" cy="544122"/>
          </a:xfrm>
        </p:grpSpPr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1673032" y="4480785"/>
              <a:ext cx="4494079" cy="544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16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よこてシャイニーパレス　</a:t>
              </a:r>
              <a:r>
                <a:rPr kumimoji="0" lang="en-US" altLang="ja-JP" sz="16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5</a:t>
              </a:r>
              <a:r>
                <a:rPr kumimoji="0" lang="ja-JP" altLang="en-US" sz="16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階　瑞穂の間</a:t>
              </a:r>
              <a:endParaRPr kumimoji="0" lang="ja-JP" altLang="en-US" sz="1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16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横手市駅前町</a:t>
              </a:r>
              <a:r>
                <a:rPr kumimoji="0" lang="en-US" altLang="ja-JP" sz="16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6-22</a:t>
              </a:r>
              <a:endParaRPr kumimoji="0" lang="en-US" altLang="ja-JP" sz="1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261614" y="4480785"/>
              <a:ext cx="1158066" cy="54412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00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横手</a:t>
              </a:r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130900" y="1841542"/>
            <a:ext cx="6596201" cy="47732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36912" y="5645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会場一覧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022188" y="1174136"/>
            <a:ext cx="5215124" cy="54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no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kumimoji="0" lang="en-US" altLang="ja-JP" sz="20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2019</a:t>
            </a:r>
            <a:r>
              <a:rPr kumimoji="0" lang="ja-JP" altLang="en-US" sz="20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kumimoji="0" lang="en-US" altLang="ja-JP" sz="20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6</a:t>
            </a:r>
            <a:r>
              <a:rPr kumimoji="0" lang="ja-JP" altLang="en-US" sz="20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r>
              <a:rPr kumimoji="0" lang="en-US" altLang="ja-JP" sz="20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11</a:t>
            </a:r>
            <a:r>
              <a:rPr kumimoji="0" lang="ja-JP" altLang="en-US" sz="20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日（火）</a:t>
            </a:r>
            <a:r>
              <a:rPr kumimoji="0" lang="en-US" altLang="ja-JP" sz="20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19:00</a:t>
            </a:r>
            <a:r>
              <a:rPr kumimoji="0" lang="ja-JP" altLang="en-US" sz="20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kumimoji="0" lang="en-US" altLang="ja-JP" sz="20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20:10</a:t>
            </a:r>
            <a:endParaRPr kumimoji="0" lang="en-US" altLang="ja-JP" sz="20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260648" y="1274575"/>
            <a:ext cx="609063" cy="343361"/>
          </a:xfrm>
          <a:prstGeom prst="roundRect">
            <a:avLst/>
          </a:prstGeom>
          <a:solidFill>
            <a:srgbClr val="E60039"/>
          </a:solidFill>
          <a:ln>
            <a:noFill/>
          </a:ln>
          <a:effectLst>
            <a:outerShdw blurRad="44450" dist="31750" dir="27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>
              <a:rot lat="0" lon="0" rev="13020000"/>
            </a:lightRig>
          </a:scene3d>
          <a:sp3d>
            <a:contourClr>
              <a:srgbClr val="E60039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30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日時</a:t>
            </a:r>
            <a:endParaRPr lang="ja-JP" altLang="en-US" sz="13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64137" y="6719747"/>
            <a:ext cx="6729256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483322" y="1646250"/>
            <a:ext cx="5891356" cy="345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tIns="65303" bIns="32652" rtlCol="0">
            <a:spAutoFit/>
          </a:bodyPr>
          <a:lstStyle/>
          <a:p>
            <a:pPr algn="ctr"/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下記</a:t>
            </a:r>
            <a:r>
              <a:rPr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会場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で中継を行いますので最寄りの会場を</a:t>
            </a:r>
            <a:r>
              <a:rPr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ご利用下さい</a:t>
            </a:r>
            <a:endParaRPr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9821" y="6742049"/>
            <a:ext cx="6886126" cy="845495"/>
          </a:xfrm>
          <a:prstGeom prst="rect">
            <a:avLst/>
          </a:prstGeom>
          <a:noFill/>
        </p:spPr>
        <p:txBody>
          <a:bodyPr wrap="none" lIns="90302" tIns="45152" rIns="90302" bIns="45152" rtlCol="0">
            <a:spAutoFit/>
          </a:bodyPr>
          <a:lstStyle/>
          <a:p>
            <a:pPr defTabSz="903034"/>
            <a:r>
              <a:rPr lang="ja-JP" altLang="en-US" sz="1451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会場準備の都合上、</a:t>
            </a:r>
            <a:r>
              <a:rPr lang="ja-JP" altLang="en-US" sz="1451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参加ご希望の方</a:t>
            </a:r>
            <a:r>
              <a:rPr lang="ja-JP" altLang="en-US" sz="1451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　</a:t>
            </a:r>
            <a:r>
              <a:rPr lang="en-US" altLang="ja-JP" sz="20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lang="ja-JP" altLang="en-US" sz="20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2000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20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lang="ja-JP" altLang="en-US" sz="14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まで</a:t>
            </a:r>
            <a:r>
              <a:rPr lang="ja-JP" altLang="en-US" sz="1451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</a:t>
            </a:r>
            <a:r>
              <a:rPr lang="en-US" altLang="ja-JP" sz="1451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FAX</a:t>
            </a:r>
            <a:r>
              <a:rPr lang="ja-JP" altLang="en-US" sz="1451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頂けますと幸いです</a:t>
            </a:r>
            <a:r>
              <a:rPr lang="ja-JP" altLang="en-US" sz="1451" u="sng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lang="en-US" altLang="ja-JP" sz="1451" u="sng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903034"/>
            <a:r>
              <a:rPr lang="ja-JP" altLang="en-US" sz="1451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軽食等ご用意いたします（ただし、数に限りがございますのでご了承ください）。</a:t>
            </a:r>
            <a:endParaRPr lang="en-US" altLang="ja-JP" sz="1451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903034"/>
            <a:r>
              <a:rPr lang="ja-JP" altLang="en-US" sz="1451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なお、「個人情報」におきましては本セミナー運営の目的のみに使用させていただきます。</a:t>
            </a:r>
            <a:endParaRPr lang="en-US" altLang="ja-JP" sz="1451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49273" y="7664984"/>
            <a:ext cx="3490966" cy="368185"/>
          </a:xfrm>
          <a:prstGeom prst="rect">
            <a:avLst/>
          </a:prstGeom>
          <a:noFill/>
        </p:spPr>
        <p:txBody>
          <a:bodyPr wrap="none" lIns="90302" tIns="45152" rIns="90302" bIns="45152" rtlCol="0">
            <a:spAutoFit/>
          </a:bodyPr>
          <a:lstStyle/>
          <a:p>
            <a:pPr defTabSz="903034"/>
            <a:r>
              <a: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大日本住友製薬　秋田営業所　行</a:t>
            </a:r>
            <a:endParaRPr lang="en-US" altLang="ja-JP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786675" y="9345488"/>
            <a:ext cx="3284179" cy="482062"/>
          </a:xfrm>
          <a:prstGeom prst="rect">
            <a:avLst/>
          </a:prstGeom>
          <a:noFill/>
        </p:spPr>
        <p:txBody>
          <a:bodyPr wrap="none" lIns="90302" tIns="45152" rIns="90302" bIns="45152" rtlCol="0">
            <a:spAutoFit/>
          </a:bodyPr>
          <a:lstStyle/>
          <a:p>
            <a:pPr algn="ctr" defTabSz="903034"/>
            <a:r>
              <a:rPr lang="en-US" altLang="ja-JP" sz="254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FAX</a:t>
            </a:r>
            <a:r>
              <a:rPr lang="ja-JP" altLang="en-US" sz="254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254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018‐889‐1015</a:t>
            </a:r>
          </a:p>
        </p:txBody>
      </p:sp>
      <p:graphicFrame>
        <p:nvGraphicFramePr>
          <p:cNvPr id="34" name="表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8757"/>
              </p:ext>
            </p:extLst>
          </p:nvPr>
        </p:nvGraphicFramePr>
        <p:xfrm>
          <a:off x="130900" y="8014280"/>
          <a:ext cx="6662492" cy="1331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1246">
                  <a:extLst>
                    <a:ext uri="{9D8B030D-6E8A-4147-A177-3AD203B41FA5}">
                      <a16:colId xmlns:a16="http://schemas.microsoft.com/office/drawing/2014/main" val="2521707174"/>
                    </a:ext>
                  </a:extLst>
                </a:gridCol>
                <a:gridCol w="3331246">
                  <a:extLst>
                    <a:ext uri="{9D8B030D-6E8A-4147-A177-3AD203B41FA5}">
                      <a16:colId xmlns:a16="http://schemas.microsoft.com/office/drawing/2014/main" val="1360091451"/>
                    </a:ext>
                  </a:extLst>
                </a:gridCol>
              </a:tblGrid>
              <a:tr h="406524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希望会場</a:t>
                      </a:r>
                      <a:endParaRPr kumimoji="1" lang="ja-JP" altLang="en-US" sz="1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145932"/>
                  </a:ext>
                </a:extLst>
              </a:tr>
              <a:tr h="406524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ご施設名</a:t>
                      </a:r>
                      <a:endParaRPr kumimoji="1" lang="ja-JP" altLang="en-US" sz="1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ご職種</a:t>
                      </a:r>
                      <a:endParaRPr kumimoji="1" lang="ja-JP" altLang="en-US" sz="1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435655"/>
                  </a:ext>
                </a:extLst>
              </a:tr>
              <a:tr h="406524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ご芳名　　　　　　　　　　　　　　　／　　　　名</a:t>
                      </a:r>
                      <a:endParaRPr kumimoji="1" lang="ja-JP" altLang="en-US" sz="1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（複数名で参加される場合は、</a:t>
                      </a:r>
                      <a:endParaRPr kumimoji="1" lang="en-US" altLang="ja-JP" sz="1400" dirty="0" smtClean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r>
                        <a:rPr kumimoji="1" lang="ja-JP" altLang="en-US" sz="140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　代表者名のみで結構でございます）　　　　　　　　　　　　　</a:t>
                      </a:r>
                      <a:endParaRPr kumimoji="1" lang="ja-JP" altLang="en-US" sz="1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612220"/>
                  </a:ext>
                </a:extLst>
              </a:tr>
            </a:tbl>
          </a:graphicData>
        </a:graphic>
      </p:graphicFrame>
      <p:grpSp>
        <p:nvGrpSpPr>
          <p:cNvPr id="33" name="グループ化 32"/>
          <p:cNvGrpSpPr/>
          <p:nvPr/>
        </p:nvGrpSpPr>
        <p:grpSpPr>
          <a:xfrm>
            <a:off x="620688" y="2131865"/>
            <a:ext cx="5617465" cy="577571"/>
            <a:chOff x="261614" y="4480785"/>
            <a:chExt cx="5905297" cy="577571"/>
          </a:xfrm>
        </p:grpSpPr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1672832" y="4514234"/>
              <a:ext cx="4494079" cy="544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16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クラウンパレス秋北</a:t>
              </a:r>
              <a:r>
                <a:rPr kumimoji="0" lang="ja-JP" altLang="en-US" sz="160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　</a:t>
              </a:r>
              <a:r>
                <a:rPr kumimoji="0" lang="en-US" altLang="ja-JP" sz="16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3F</a:t>
              </a:r>
              <a:r>
                <a:rPr kumimoji="0" lang="ja-JP" altLang="en-US" sz="160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　会議</a:t>
              </a:r>
              <a:r>
                <a:rPr kumimoji="0" lang="ja-JP" altLang="en-US" sz="16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室</a:t>
              </a:r>
              <a:endParaRPr kumimoji="0" lang="ja-JP" altLang="en-US" sz="1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16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大館市片町</a:t>
              </a:r>
              <a:r>
                <a:rPr kumimoji="0" lang="en-US" altLang="ja-JP" sz="160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7</a:t>
              </a:r>
              <a:endParaRPr kumimoji="0" lang="en-US" altLang="ja-JP" sz="105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6" name="角丸四角形 35"/>
            <p:cNvSpPr/>
            <p:nvPr/>
          </p:nvSpPr>
          <p:spPr>
            <a:xfrm>
              <a:off x="261614" y="4480785"/>
              <a:ext cx="1158066" cy="54412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000" dirty="0" smtClean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大館</a:t>
              </a:r>
              <a:endParaRPr lang="ja-JP" altLang="en-US" sz="20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5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25F11F7FDE9C94B83BD96E3C67ED710" ma:contentTypeVersion="15" ma:contentTypeDescription="新しいドキュメントを作成します。" ma:contentTypeScope="" ma:versionID="851938fe807c1518f9369e65ee322378">
  <xsd:schema xmlns:xsd="http://www.w3.org/2001/XMLSchema" xmlns:xs="http://www.w3.org/2001/XMLSchema" xmlns:p="http://schemas.microsoft.com/office/2006/metadata/properties" xmlns:ns2="19a2ff61-bf6c-4299-9f97-814d9defc6de" xmlns:ns3="57ecf83f-b4b3-4f36-9c2e-6c5eaf9a0264" xmlns:ns4="8eff2b8b-1869-4a42-ab86-8d933cc978a3" targetNamespace="http://schemas.microsoft.com/office/2006/metadata/properties" ma:root="true" ma:fieldsID="0d8ce66a5f361e3a24ca8e3ed1f846c2" ns2:_="" ns3:_="" ns4:_="">
    <xsd:import namespace="19a2ff61-bf6c-4299-9f97-814d9defc6de"/>
    <xsd:import namespace="57ecf83f-b4b3-4f36-9c2e-6c5eaf9a0264"/>
    <xsd:import namespace="8eff2b8b-1869-4a42-ab86-8d933cc978a3"/>
    <xsd:element name="properties">
      <xsd:complexType>
        <xsd:sequence>
          <xsd:element name="documentManagement">
            <xsd:complexType>
              <xsd:all>
                <xsd:element ref="ns2:LimitDay" minOccurs="0"/>
                <xsd:element ref="ns2:PublicDay"/>
                <xsd:element ref="ns3:_x958b__x304d__x65b9_" minOccurs="0"/>
                <xsd:element ref="ns3:_x5370__x5237__x5236__x5fa1_" minOccurs="0"/>
                <xsd:element ref="ns4:_x8aac__x660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2ff61-bf6c-4299-9f97-814d9defc6de" elementFormDefault="qualified">
    <xsd:import namespace="http://schemas.microsoft.com/office/2006/documentManagement/types"/>
    <xsd:import namespace="http://schemas.microsoft.com/office/infopath/2007/PartnerControls"/>
    <xsd:element name="LimitDay" ma:index="8" nillable="true" ma:displayName="有効期限" ma:format="DateOnly" ma:internalName="LimitDay">
      <xsd:simpleType>
        <xsd:restriction base="dms:DateTime"/>
      </xsd:simpleType>
    </xsd:element>
    <xsd:element name="PublicDay" ma:index="9" ma:displayName="公開日" ma:default="[today]" ma:format="DateOnly" ma:internalName="PublicDay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cf83f-b4b3-4f36-9c2e-6c5eaf9a0264" elementFormDefault="qualified">
    <xsd:import namespace="http://schemas.microsoft.com/office/2006/documentManagement/types"/>
    <xsd:import namespace="http://schemas.microsoft.com/office/infopath/2007/PartnerControls"/>
    <xsd:element name="_x958b__x304d__x65b9_" ma:index="10" nillable="true" ma:displayName="開き方" ma:default="Brava" ma:format="Dropdown" ma:internalName="_x958b__x304d__x65b9_">
      <xsd:simpleType>
        <xsd:restriction base="dms:Choice">
          <xsd:enumeration value="Brava"/>
          <xsd:enumeration value="Office"/>
        </xsd:restriction>
      </xsd:simpleType>
    </xsd:element>
    <xsd:element name="_x5370__x5237__x5236__x5fa1_" ma:index="11" nillable="true" ma:displayName="印刷制御" ma:default="印刷不可" ma:format="Dropdown" ma:internalName="_x5370__x5237__x5236__x5fa1_">
      <xsd:simpleType>
        <xsd:restriction base="dms:Choice">
          <xsd:enumeration value="印刷可"/>
          <xsd:enumeration value="印刷不可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f2b8b-1869-4a42-ab86-8d933cc978a3" elementFormDefault="qualified">
    <xsd:import namespace="http://schemas.microsoft.com/office/2006/documentManagement/types"/>
    <xsd:import namespace="http://schemas.microsoft.com/office/infopath/2007/PartnerControls"/>
    <xsd:element name="_x8aac__x660e_" ma:index="12" nillable="true" ma:displayName="説明" ma:internalName="_x8aac__x660e_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958b__x304d__x65b9_ xmlns="57ecf83f-b4b3-4f36-9c2e-6c5eaf9a0264">Office</_x958b__x304d__x65b9_>
    <_x5370__x5237__x5236__x5fa1_ xmlns="57ecf83f-b4b3-4f36-9c2e-6c5eaf9a0264">印刷可</_x5370__x5237__x5236__x5fa1_>
    <_x8aac__x660e_ xmlns="8eff2b8b-1869-4a42-ab86-8d933cc978a3" xsi:nil="true"/>
    <PublicDay xmlns="19a2ff61-bf6c-4299-9f97-814d9defc6de">2017-10-01T15:00:00+00:00</PublicDay>
    <LimitDay xmlns="19a2ff61-bf6c-4299-9f97-814d9defc6de" xsi:nil="true"/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2CF6AFF0-1A84-4305-BD82-A04FF5CE5E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643B10-7D3D-42DA-9515-260C6BB318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2ff61-bf6c-4299-9f97-814d9defc6de"/>
    <ds:schemaRef ds:uri="57ecf83f-b4b3-4f36-9c2e-6c5eaf9a0264"/>
    <ds:schemaRef ds:uri="8eff2b8b-1869-4a42-ab86-8d933cc978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2F2544-C213-493F-AA11-8C839B7C16DD}">
  <ds:schemaRefs>
    <ds:schemaRef ds:uri="http://schemas.microsoft.com/office/2006/documentManagement/types"/>
    <ds:schemaRef ds:uri="19a2ff61-bf6c-4299-9f97-814d9defc6de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57ecf83f-b4b3-4f36-9c2e-6c5eaf9a0264"/>
    <ds:schemaRef ds:uri="http://schemas.microsoft.com/office/2006/metadata/properties"/>
    <ds:schemaRef ds:uri="8eff2b8b-1869-4a42-ab86-8d933cc978a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63B23FB-F385-4D83-A46E-6B8099C5132D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5237</TotalTime>
  <Words>211</Words>
  <Application>Microsoft Office PowerPoint</Application>
  <PresentationFormat>A4 210 x 297 mm</PresentationFormat>
  <Paragraphs>75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HGP創英角ｺﾞｼｯｸUB</vt:lpstr>
      <vt:lpstr>ＭＳ Ｐゴシック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糖尿病002_SUR講演会案内状テンプレート</dc:title>
  <dc:creator>IWASE</dc:creator>
  <cp:lastModifiedBy>Kawanishi, Takuji(川西 卓司)</cp:lastModifiedBy>
  <cp:revision>120</cp:revision>
  <cp:lastPrinted>2019-04-02T11:54:47Z</cp:lastPrinted>
  <dcterms:modified xsi:type="dcterms:W3CDTF">2019-04-26T07:45:37Z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0x010100825F11F7FDE9C94B83BD96E3C67ED710</vt:lpwstr>
  </property>
</Properties>
</file>