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8280400" cy="11161713"/>
  <p:notesSz cx="6735763" cy="9866313"/>
  <p:defaultTextStyle>
    <a:defPPr>
      <a:defRPr lang="ja-JP"/>
    </a:defPPr>
    <a:lvl1pPr marL="0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30164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60330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90495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120661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650825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180990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711156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241321" algn="l" defTabSz="106033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16">
          <p15:clr>
            <a:srgbClr val="A4A3A4"/>
          </p15:clr>
        </p15:guide>
        <p15:guide id="2" pos="2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280" y="78"/>
      </p:cViewPr>
      <p:guideLst>
        <p:guide orient="horz" pos="3516"/>
        <p:guide pos="2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06259-D676-457A-921F-63273045FEA1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95488" y="739775"/>
            <a:ext cx="2744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7D7D1-CB7E-49AD-BC0B-E578D207C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453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30164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60330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90495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120661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50825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80990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711156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241321" algn="l" defTabSz="106033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995488" y="739775"/>
            <a:ext cx="2744787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へ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D7D1-CB7E-49AD-BC0B-E578D207C55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73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flipH="1">
            <a:off x="2415117" y="0"/>
            <a:ext cx="5865283" cy="11161713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6032" tIns="53017" rIns="106032" bIns="5301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16200000">
            <a:off x="-3165739" y="5580857"/>
            <a:ext cx="11161713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06032" tIns="53017" rIns="106032" bIns="5301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ctrTitle"/>
          </p:nvPr>
        </p:nvSpPr>
        <p:spPr>
          <a:xfrm>
            <a:off x="3048887" y="868136"/>
            <a:ext cx="4623223" cy="4668076"/>
          </a:xfrm>
        </p:spPr>
        <p:txBody>
          <a:bodyPr lIns="53017" tIns="0" rIns="53017">
            <a:noAutofit/>
          </a:bodyPr>
          <a:lstStyle>
            <a:lvl1pPr algn="r">
              <a:defRPr sz="48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037633" y="5761296"/>
            <a:ext cx="4631716" cy="1792333"/>
          </a:xfrm>
        </p:spPr>
        <p:txBody>
          <a:bodyPr lIns="53017" tIns="0" rIns="53017" bIns="0"/>
          <a:lstStyle>
            <a:lvl1pPr marL="0" indent="0" algn="r">
              <a:buNone/>
              <a:defRPr sz="2600">
                <a:solidFill>
                  <a:srgbClr val="FFFFFF"/>
                </a:solidFill>
                <a:effectLst/>
              </a:defRPr>
            </a:lvl1pPr>
            <a:lvl2pPr marL="530164" indent="0" algn="ctr">
              <a:buNone/>
            </a:lvl2pPr>
            <a:lvl3pPr marL="1060330" indent="0" algn="ctr">
              <a:buNone/>
            </a:lvl3pPr>
            <a:lvl4pPr marL="1590495" indent="0" algn="ctr">
              <a:buNone/>
            </a:lvl4pPr>
            <a:lvl5pPr marL="2120661" indent="0" algn="ctr">
              <a:buNone/>
            </a:lvl5pPr>
            <a:lvl6pPr marL="2650825" indent="0" algn="ctr">
              <a:buNone/>
            </a:lvl6pPr>
            <a:lvl7pPr marL="3180990" indent="0" algn="ctr">
              <a:buNone/>
            </a:lvl7pPr>
            <a:lvl8pPr marL="3711156" indent="0" algn="ctr">
              <a:buNone/>
            </a:lvl8pPr>
            <a:lvl9pPr marL="4241321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5316720" y="10673363"/>
            <a:ext cx="1813342" cy="369293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18" name="フッター プレースホルダー 17"/>
          <p:cNvSpPr>
            <a:spLocks noGrp="1"/>
          </p:cNvSpPr>
          <p:nvPr>
            <p:ph type="ftr" sz="quarter" idx="11"/>
          </p:nvPr>
        </p:nvSpPr>
        <p:spPr>
          <a:xfrm>
            <a:off x="2553124" y="10673362"/>
            <a:ext cx="2651216" cy="372058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7136579" y="10670597"/>
            <a:ext cx="532771" cy="372058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934286" y="447506"/>
            <a:ext cx="1380067" cy="9523627"/>
          </a:xfrm>
        </p:spPr>
        <p:txBody>
          <a:bodyPr vert="eaVert" anchor="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14020" y="446996"/>
            <a:ext cx="5451263" cy="9523627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842106" y="10673363"/>
            <a:ext cx="1813342" cy="369293"/>
          </a:xfrm>
        </p:spPr>
        <p:txBody>
          <a:bodyPr/>
          <a:lstStyle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4021" y="10670597"/>
            <a:ext cx="3312160" cy="372058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663795" y="10665636"/>
            <a:ext cx="532771" cy="3720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6047" y="4592672"/>
            <a:ext cx="5664692" cy="2216840"/>
          </a:xfrm>
        </p:spPr>
        <p:txBody>
          <a:bodyPr tIns="0" anchor="t"/>
          <a:lstStyle>
            <a:lvl1pPr algn="r">
              <a:buNone/>
              <a:defRPr sz="4800" b="1" cap="all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6047" y="3100478"/>
            <a:ext cx="5664692" cy="1210093"/>
          </a:xfrm>
        </p:spPr>
        <p:txBody>
          <a:bodyPr anchor="b"/>
          <a:lstStyle>
            <a:lvl1pPr marL="0" indent="0" algn="r">
              <a:buNone/>
              <a:defRPr sz="2300">
                <a:solidFill>
                  <a:schemeClr val="tx1"/>
                </a:solidFill>
                <a:effectLst/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278061" y="10671513"/>
            <a:ext cx="1813342" cy="369293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571465" y="10671510"/>
            <a:ext cx="2622126" cy="372058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097969" y="10668748"/>
            <a:ext cx="532771" cy="372058"/>
          </a:xfrm>
        </p:spPr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020" y="520881"/>
            <a:ext cx="6558077" cy="1860285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14020" y="2604402"/>
            <a:ext cx="3187953" cy="7366214"/>
          </a:xfrm>
        </p:spPr>
        <p:txBody>
          <a:bodyPr anchor="t"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4144" y="2604402"/>
            <a:ext cx="3187953" cy="7366214"/>
          </a:xfrm>
        </p:spPr>
        <p:txBody>
          <a:bodyPr anchor="t"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020" y="520881"/>
            <a:ext cx="6558077" cy="1860285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14020" y="9549466"/>
            <a:ext cx="3187953" cy="744114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000" b="1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784144" y="9549466"/>
            <a:ext cx="3187953" cy="744114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000" b="1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14020" y="2786098"/>
            <a:ext cx="3187953" cy="669702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784144" y="2786098"/>
            <a:ext cx="3187953" cy="669702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020" y="520881"/>
            <a:ext cx="6558077" cy="1860285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020" y="372057"/>
            <a:ext cx="5340859" cy="1909894"/>
          </a:xfrm>
        </p:spPr>
        <p:txBody>
          <a:bodyPr wrap="square" anchor="b"/>
          <a:lstStyle>
            <a:lvl1pPr algn="l">
              <a:buNone/>
              <a:defRPr lang="en-US" sz="2800" baseline="0" smtClean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14020" y="2437115"/>
            <a:ext cx="5340859" cy="980616"/>
          </a:xfrm>
        </p:spPr>
        <p:txBody>
          <a:bodyPr rot="0" spcFirstLastPara="0" vertOverflow="overflow" horzOverflow="overflow" vert="horz" wrap="square" lIns="53017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14020" y="3472534"/>
            <a:ext cx="6555317" cy="7115229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rot="21240000">
            <a:off x="541497" y="1635145"/>
            <a:ext cx="3911571" cy="701891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032" tIns="53017" rIns="106032" bIns="53017"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 rot="21420000">
            <a:off x="540354" y="1625621"/>
            <a:ext cx="3911571" cy="701891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032" tIns="53017" rIns="106032" bIns="53017"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80128" y="1860286"/>
            <a:ext cx="3105151" cy="3348514"/>
          </a:xfrm>
        </p:spPr>
        <p:txBody>
          <a:bodyPr vert="horz" anchor="b"/>
          <a:lstStyle>
            <a:lvl1pPr algn="l">
              <a:buNone/>
              <a:defRPr sz="35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880128" y="5344267"/>
            <a:ext cx="3105151" cy="3125280"/>
          </a:xfrm>
        </p:spPr>
        <p:txBody>
          <a:bodyPr rot="0" spcFirstLastPara="0" vertOverflow="overflow" horzOverflow="overflow" vert="horz" wrap="square" lIns="95430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図プレースホルダー 9"/>
          <p:cNvSpPr>
            <a:spLocks noGrp="1"/>
          </p:cNvSpPr>
          <p:nvPr>
            <p:ph type="pic" idx="1"/>
          </p:nvPr>
        </p:nvSpPr>
        <p:spPr>
          <a:xfrm>
            <a:off x="601003" y="1694281"/>
            <a:ext cx="3808984" cy="6845851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7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flipH="1">
            <a:off x="7383357" y="0"/>
            <a:ext cx="897043" cy="11161713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6032" tIns="53017" rIns="106032" bIns="5301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414020" y="520881"/>
            <a:ext cx="6555317" cy="1860285"/>
          </a:xfrm>
          <a:prstGeom prst="rect">
            <a:avLst/>
          </a:prstGeom>
        </p:spPr>
        <p:txBody>
          <a:bodyPr vert="horz" lIns="53017" tIns="0" rIns="53017" bIns="0" anchor="b" anchorCtr="0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idx="1"/>
          </p:nvPr>
        </p:nvSpPr>
        <p:spPr>
          <a:xfrm>
            <a:off x="414020" y="2619399"/>
            <a:ext cx="6555317" cy="7887610"/>
          </a:xfrm>
          <a:prstGeom prst="rect">
            <a:avLst/>
          </a:prstGeom>
        </p:spPr>
        <p:txBody>
          <a:bodyPr vert="horz" lIns="106032" tIns="53017" rIns="106032" bIns="53017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2"/>
          </p:nvPr>
        </p:nvSpPr>
        <p:spPr>
          <a:xfrm>
            <a:off x="3844932" y="10673363"/>
            <a:ext cx="1813342" cy="369293"/>
          </a:xfrm>
          <a:prstGeom prst="rect">
            <a:avLst/>
          </a:prstGeom>
        </p:spPr>
        <p:txBody>
          <a:bodyPr vert="horz" lIns="106032" tIns="0" rIns="106032" bIns="0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D45A61F-AF5B-4579-9A9D-23537B2089E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414021" y="10673362"/>
            <a:ext cx="3312160" cy="372058"/>
          </a:xfrm>
          <a:prstGeom prst="rect">
            <a:avLst/>
          </a:prstGeom>
        </p:spPr>
        <p:txBody>
          <a:bodyPr vert="horz" lIns="106032" tIns="0" rIns="106032" bIns="0" anchor="b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4"/>
          </p:nvPr>
        </p:nvSpPr>
        <p:spPr>
          <a:xfrm>
            <a:off x="5661034" y="10670597"/>
            <a:ext cx="532771" cy="372058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/>
                </a:solidFill>
              </a:defRPr>
            </a:lvl1pPr>
            <a:extLst/>
          </a:lstStyle>
          <a:p>
            <a:fld id="{16BCFE4D-1814-423B-B294-83794B380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318098" indent="-318098" algn="l" rtl="0" eaLnBrk="1" latinLnBrk="0" hangingPunct="1">
        <a:spcBef>
          <a:spcPts val="695"/>
        </a:spcBef>
        <a:buClr>
          <a:schemeClr val="tx2"/>
        </a:buClr>
        <a:buSzPct val="73000"/>
        <a:buFont typeface="Wingdings 2"/>
        <a:buChar char=""/>
        <a:defRPr kumimoji="1" sz="3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04388" indent="-265083" algn="l" rtl="0" eaLnBrk="1" latinLnBrk="0" hangingPunct="1">
        <a:spcBef>
          <a:spcPts val="579"/>
        </a:spcBef>
        <a:buClr>
          <a:schemeClr val="accent4"/>
        </a:buClr>
        <a:buSzPct val="80000"/>
        <a:buFont typeface="Wingdings 2"/>
        <a:buChar char=""/>
        <a:defRPr kumimoji="1" sz="27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880075" indent="-265083" algn="l" rtl="0" eaLnBrk="1" latinLnBrk="0" hangingPunct="1">
        <a:spcBef>
          <a:spcPts val="464"/>
        </a:spcBef>
        <a:buClr>
          <a:schemeClr val="accent4"/>
        </a:buClr>
        <a:buSzPct val="60000"/>
        <a:buFont typeface="Wingdings"/>
        <a:buChar char="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166363" indent="-265083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1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484462" indent="-265083" algn="l" rtl="0" eaLnBrk="1" latinLnBrk="0" hangingPunct="1">
        <a:spcBef>
          <a:spcPts val="464"/>
        </a:spcBef>
        <a:buClr>
          <a:schemeClr val="accent4"/>
        </a:buClr>
        <a:buSzPct val="70000"/>
        <a:buFont typeface="Wingdings"/>
        <a:buChar char="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7132" indent="-212066" algn="l" rtl="0" eaLnBrk="1" latinLnBrk="0" hangingPunct="1">
        <a:spcBef>
          <a:spcPts val="464"/>
        </a:spcBef>
        <a:buClr>
          <a:schemeClr val="accent4"/>
        </a:buClr>
        <a:buSzPct val="80000"/>
        <a:buFont typeface="Wingdings 2"/>
        <a:buChar char=""/>
        <a:defRPr kumimoji="1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940403" indent="-212066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41867" indent="-212066" algn="l" rtl="0" eaLnBrk="1" latinLnBrk="0" hangingPunct="1">
        <a:spcBef>
          <a:spcPts val="348"/>
        </a:spcBef>
        <a:buClr>
          <a:schemeClr val="accent4"/>
        </a:buClr>
        <a:buSzPct val="100000"/>
        <a:buChar char="•"/>
        <a:defRPr kumimoji="1" sz="18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385742" indent="-212066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53016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06033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59049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12066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65082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318099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71115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424132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duotone>
              <a:schemeClr val="bg2">
                <a:shade val="60000"/>
                <a:satMod val="180000"/>
              </a:schemeClr>
              <a:schemeClr val="bg2">
                <a:tint val="500"/>
                <a:satMod val="15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brightnessContrast bright="32000" contrast="49000"/>
                    </a14:imgEffect>
                  </a14:imgLayer>
                </a14:imgProps>
              </a:ext>
            </a:extLst>
          </a:blip>
          <a:tile tx="0" ty="0" sx="50000" sy="5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ひし形 20"/>
          <p:cNvSpPr/>
          <p:nvPr/>
        </p:nvSpPr>
        <p:spPr>
          <a:xfrm>
            <a:off x="971848" y="2340496"/>
            <a:ext cx="1656184" cy="803903"/>
          </a:xfrm>
          <a:prstGeom prst="diamond">
            <a:avLst/>
          </a:prstGeom>
          <a:solidFill>
            <a:schemeClr val="accent1">
              <a:alpha val="29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23310" y="716618"/>
            <a:ext cx="2110369" cy="615280"/>
          </a:xfrm>
        </p:spPr>
        <p:txBody>
          <a:bodyPr/>
          <a:lstStyle/>
          <a:p>
            <a:r>
              <a:rPr kumimoji="1" lang="ja-JP" altLang="en-US" b="1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平</a:t>
            </a:r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成２８年度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25816" y="1097004"/>
            <a:ext cx="5200577" cy="661067"/>
          </a:xfrm>
          <a:prstGeom prst="rect">
            <a:avLst/>
          </a:prstGeom>
          <a:noFill/>
        </p:spPr>
        <p:txBody>
          <a:bodyPr wrap="square" lIns="106032" tIns="53017" rIns="106032" bIns="53017" rtlCol="0">
            <a:spAutoFit/>
          </a:bodyPr>
          <a:lstStyle/>
          <a:p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山形県難病専門講演会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0007" y="2719518"/>
            <a:ext cx="4086320" cy="424882"/>
          </a:xfrm>
          <a:prstGeom prst="rect">
            <a:avLst/>
          </a:prstGeom>
          <a:noFill/>
        </p:spPr>
        <p:txBody>
          <a:bodyPr wrap="square" lIns="106032" tIns="53017" rIns="106032" bIns="53017" rtlCol="0">
            <a:spAutoFit/>
          </a:bodyPr>
          <a:lstStyle/>
          <a:p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93496" y="2157985"/>
            <a:ext cx="5212906" cy="1249860"/>
          </a:xfrm>
          <a:prstGeom prst="rect">
            <a:avLst/>
          </a:prstGeom>
          <a:noFill/>
        </p:spPr>
        <p:txBody>
          <a:bodyPr wrap="square" lIns="106032" tIns="53017" rIns="106032" bIns="53017" rtlCol="0">
            <a:spAutoFit/>
          </a:bodyPr>
          <a:lstStyle/>
          <a:p>
            <a:r>
              <a:rPr lang="ja-JP" altLang="en-US" sz="1800" b="1" dirty="0">
                <a:solidFill>
                  <a:srgbClr val="7030A0"/>
                </a:solidFill>
              </a:rPr>
              <a:t>開催日：平成２８年１２月１０日（土）</a:t>
            </a:r>
            <a:endParaRPr lang="en-US" altLang="ja-JP" sz="1800" b="1" dirty="0">
              <a:solidFill>
                <a:srgbClr val="7030A0"/>
              </a:solidFill>
            </a:endParaRPr>
          </a:p>
          <a:p>
            <a:r>
              <a:rPr lang="ja-JP" altLang="en-US" sz="1800" b="1" dirty="0">
                <a:solidFill>
                  <a:srgbClr val="7030A0"/>
                </a:solidFill>
              </a:rPr>
              <a:t>時　間：１３時３０分～１６時</a:t>
            </a:r>
            <a:endParaRPr lang="en-US" altLang="ja-JP" sz="1800" b="1" dirty="0">
              <a:solidFill>
                <a:srgbClr val="7030A0"/>
              </a:solidFill>
            </a:endParaRPr>
          </a:p>
          <a:p>
            <a:r>
              <a:rPr lang="ja-JP" altLang="en-US" sz="1800" b="1" dirty="0">
                <a:solidFill>
                  <a:srgbClr val="7030A0"/>
                </a:solidFill>
              </a:rPr>
              <a:t>会　場：国立病院機構山形病院 療育訓練室</a:t>
            </a:r>
            <a:endParaRPr lang="en-US" altLang="ja-JP" sz="1800" b="1" dirty="0">
              <a:solidFill>
                <a:srgbClr val="7030A0"/>
              </a:solidFill>
            </a:endParaRPr>
          </a:p>
          <a:p>
            <a:endParaRPr lang="ja-JP" altLang="en-US" sz="1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9455" y="3329634"/>
            <a:ext cx="1738861" cy="424882"/>
          </a:xfrm>
          <a:prstGeom prst="rect">
            <a:avLst/>
          </a:prstGeom>
          <a:noFill/>
        </p:spPr>
        <p:txBody>
          <a:bodyPr wrap="square" lIns="106032" tIns="53017" rIns="106032" bIns="53017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プログラム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92586" y="3754516"/>
            <a:ext cx="7807720" cy="784178"/>
          </a:xfrm>
          <a:prstGeom prst="rect">
            <a:avLst/>
          </a:prstGeom>
          <a:noFill/>
        </p:spPr>
        <p:txBody>
          <a:bodyPr wrap="square" lIns="106032" tIns="53017" rIns="106032" bIns="53017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第一部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「山形県における難病患者の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災害</a:t>
            </a:r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時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支援</a:t>
            </a:r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に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ついて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(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仮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)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」</a:t>
            </a:r>
            <a:endParaRPr lang="ja-JP" altLang="en-US" sz="2400" dirty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76651" y="4644752"/>
            <a:ext cx="4173264" cy="742181"/>
          </a:xfrm>
          <a:prstGeom prst="rect">
            <a:avLst/>
          </a:prstGeom>
          <a:noFill/>
        </p:spPr>
        <p:txBody>
          <a:bodyPr wrap="square" lIns="106032" tIns="53017" rIns="106032" bIns="53017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山形大学医学部内科学第三講座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     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　　教授　加藤 丈夫　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先生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2851" y="5795498"/>
            <a:ext cx="6895225" cy="1153510"/>
          </a:xfrm>
          <a:prstGeom prst="rect">
            <a:avLst/>
          </a:prstGeom>
          <a:noFill/>
        </p:spPr>
        <p:txBody>
          <a:bodyPr wrap="square" lIns="106032" tIns="53017" rIns="106032" bIns="53017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第二部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「宮城県における</a:t>
            </a:r>
            <a:endParaRPr lang="en-US" altLang="ja-JP" sz="2400" dirty="0" smtClean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　在宅神経難病患者災害時支援の取り組み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(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仮</a:t>
            </a:r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）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」</a:t>
            </a:r>
            <a:endParaRPr lang="ja-JP" altLang="en-US" sz="2400" dirty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568581" y="9340243"/>
            <a:ext cx="5066073" cy="1296145"/>
          </a:xfrm>
          <a:prstGeom prst="roundRect">
            <a:avLst/>
          </a:prstGeom>
          <a:solidFill>
            <a:schemeClr val="bg2">
              <a:lumMod val="75000"/>
              <a:alpha val="60000"/>
            </a:schemeClr>
          </a:solidFill>
          <a:ln>
            <a:noFill/>
          </a:ln>
          <a:effectLst>
            <a:softEdge rad="76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164" tIns="63581" rIns="127164" bIns="63581" rtlCol="0" anchor="ctr"/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　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r>
              <a:rPr kumimoji="1" lang="ja-JP" altLang="en-US" sz="1400" dirty="0" smtClean="0">
                <a:solidFill>
                  <a:srgbClr val="7030A0"/>
                </a:solidFill>
              </a:rPr>
              <a:t>　</a:t>
            </a:r>
            <a:r>
              <a:rPr kumimoji="1" lang="ja-JP" altLang="en-US" sz="1400" b="1" dirty="0" smtClean="0">
                <a:solidFill>
                  <a:srgbClr val="7030A0"/>
                </a:solidFill>
              </a:rPr>
              <a:t>お問い合わせ</a:t>
            </a:r>
            <a:r>
              <a:rPr lang="ja-JP" altLang="en-US" sz="1400" b="1" dirty="0">
                <a:solidFill>
                  <a:srgbClr val="7030A0"/>
                </a:solidFill>
              </a:rPr>
              <a:t>　</a:t>
            </a:r>
            <a:r>
              <a:rPr kumimoji="1" lang="ja-JP" altLang="en-US" sz="1400" b="1" dirty="0" smtClean="0">
                <a:solidFill>
                  <a:srgbClr val="7030A0"/>
                </a:solidFill>
              </a:rPr>
              <a:t>独立行政法人 </a:t>
            </a:r>
            <a:r>
              <a:rPr lang="ja-JP" altLang="en-US" sz="1400" b="1" dirty="0" smtClean="0">
                <a:solidFill>
                  <a:srgbClr val="7030A0"/>
                </a:solidFill>
              </a:rPr>
              <a:t>国立病院機構 山形病院</a:t>
            </a:r>
            <a:endParaRPr lang="en-US" altLang="ja-JP" sz="1400" b="1" dirty="0" smtClean="0">
              <a:solidFill>
                <a:srgbClr val="7030A0"/>
              </a:solidFill>
            </a:endParaRPr>
          </a:p>
          <a:p>
            <a:endParaRPr lang="en-US" altLang="ja-JP" sz="1400" b="1" dirty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                          </a:t>
            </a:r>
            <a:r>
              <a:rPr lang="ja-JP" altLang="en-US" sz="1200" b="1" dirty="0" smtClean="0">
                <a:solidFill>
                  <a:srgbClr val="7030A0"/>
                </a:solidFill>
                <a:latin typeface="+mn-ea"/>
              </a:rPr>
              <a:t>ＴＥＬ</a:t>
            </a:r>
            <a:r>
              <a:rPr lang="ja-JP" altLang="en-US" sz="1200" b="1" dirty="0">
                <a:solidFill>
                  <a:srgbClr val="7030A0"/>
                </a:solidFill>
                <a:latin typeface="+mn-ea"/>
              </a:rPr>
              <a:t>　０２３</a:t>
            </a:r>
            <a:r>
              <a:rPr lang="en-US" altLang="ja-JP" sz="1200" b="1" dirty="0">
                <a:solidFill>
                  <a:srgbClr val="7030A0"/>
                </a:solidFill>
                <a:latin typeface="+mn-ea"/>
              </a:rPr>
              <a:t>-</a:t>
            </a:r>
            <a:r>
              <a:rPr lang="ja-JP" altLang="en-US" sz="1200" b="1" dirty="0">
                <a:solidFill>
                  <a:srgbClr val="7030A0"/>
                </a:solidFill>
                <a:latin typeface="+mn-ea"/>
              </a:rPr>
              <a:t>６８４</a:t>
            </a:r>
            <a:r>
              <a:rPr lang="en-US" altLang="ja-JP" sz="1200" b="1" dirty="0">
                <a:solidFill>
                  <a:srgbClr val="7030A0"/>
                </a:solidFill>
                <a:latin typeface="+mn-ea"/>
              </a:rPr>
              <a:t>-</a:t>
            </a:r>
            <a:r>
              <a:rPr lang="ja-JP" altLang="en-US" sz="1200" b="1" dirty="0">
                <a:solidFill>
                  <a:srgbClr val="7030A0"/>
                </a:solidFill>
                <a:latin typeface="+mn-ea"/>
              </a:rPr>
              <a:t>５５６６（代表）</a:t>
            </a:r>
            <a:endParaRPr lang="en-US" altLang="ja-JP" sz="1200" b="1" dirty="0">
              <a:solidFill>
                <a:srgbClr val="7030A0"/>
              </a:solidFill>
              <a:latin typeface="+mn-ea"/>
            </a:endParaRPr>
          </a:p>
          <a:p>
            <a:r>
              <a:rPr lang="ja-JP" altLang="en-US" sz="1200" b="1" dirty="0" smtClean="0">
                <a:solidFill>
                  <a:srgbClr val="7030A0"/>
                </a:solidFill>
                <a:latin typeface="+mn-ea"/>
              </a:rPr>
              <a:t>                               ＦＡＸ</a:t>
            </a:r>
            <a:r>
              <a:rPr lang="ja-JP" altLang="en-US" sz="1200" b="1" dirty="0">
                <a:solidFill>
                  <a:srgbClr val="7030A0"/>
                </a:solidFill>
                <a:latin typeface="+mn-ea"/>
              </a:rPr>
              <a:t>　０２３</a:t>
            </a:r>
            <a:r>
              <a:rPr lang="en-US" altLang="ja-JP" sz="1200" b="1" dirty="0">
                <a:solidFill>
                  <a:srgbClr val="7030A0"/>
                </a:solidFill>
                <a:latin typeface="+mn-ea"/>
              </a:rPr>
              <a:t>-</a:t>
            </a:r>
            <a:r>
              <a:rPr lang="ja-JP" altLang="en-US" sz="1200" b="1" dirty="0">
                <a:solidFill>
                  <a:srgbClr val="7030A0"/>
                </a:solidFill>
                <a:latin typeface="+mn-ea"/>
              </a:rPr>
              <a:t>６８１</a:t>
            </a:r>
            <a:r>
              <a:rPr lang="en-US" altLang="ja-JP" sz="1200" b="1" dirty="0">
                <a:solidFill>
                  <a:srgbClr val="7030A0"/>
                </a:solidFill>
                <a:latin typeface="+mn-ea"/>
              </a:rPr>
              <a:t>-</a:t>
            </a:r>
            <a:r>
              <a:rPr lang="ja-JP" altLang="en-US" sz="1200" b="1" dirty="0">
                <a:solidFill>
                  <a:srgbClr val="7030A0"/>
                </a:solidFill>
                <a:latin typeface="+mn-ea"/>
              </a:rPr>
              <a:t>９４７７</a:t>
            </a:r>
            <a:endParaRPr lang="en-US" altLang="ja-JP" sz="1200" b="1" dirty="0">
              <a:solidFill>
                <a:srgbClr val="7030A0"/>
              </a:solidFill>
              <a:latin typeface="+mn-ea"/>
            </a:endParaRPr>
          </a:p>
          <a:p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4" y="8677200"/>
            <a:ext cx="1840898" cy="1861102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751648" y="6949008"/>
            <a:ext cx="39716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宮城県神経難病医療連携センター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 　　　　　難病医療専門員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55373" y="2592121"/>
            <a:ext cx="1350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2060"/>
                </a:solidFill>
                <a:latin typeface="+mn-ea"/>
              </a:rPr>
              <a:t>当日参加可能</a:t>
            </a:r>
            <a:endParaRPr kumimoji="1" lang="ja-JP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28906" y="8339300"/>
            <a:ext cx="4585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主 催　独立行政法人 国立病院機構 山形病院</a:t>
            </a:r>
            <a:endParaRPr lang="en-US" altLang="ja-JP" sz="1600" b="1" dirty="0" smtClean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r>
              <a:rPr kumimoji="1" lang="ja-JP" altLang="en-US" sz="16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　</a:t>
            </a:r>
            <a:r>
              <a:rPr kumimoji="1" lang="ja-JP" altLang="en-US" sz="16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　 　山形県 健康福祉部</a:t>
            </a:r>
            <a:endParaRPr kumimoji="1" lang="en-US" altLang="ja-JP" sz="1600" b="1" dirty="0" smtClean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r>
              <a:rPr lang="ja-JP" altLang="en-US" sz="16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協 賛　山形県難病相談支援センター</a:t>
            </a:r>
            <a:endParaRPr kumimoji="1" lang="ja-JP" altLang="en-US" sz="1600" b="1" dirty="0">
              <a:solidFill>
                <a:schemeClr val="bg2">
                  <a:lumMod val="10000"/>
                </a:schemeClr>
              </a:solidFill>
              <a:latin typeface="+mn-ea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598306" y="8214756"/>
            <a:ext cx="5006622" cy="1080083"/>
          </a:xfrm>
          <a:prstGeom prst="roundRect">
            <a:avLst/>
          </a:prstGeom>
          <a:solidFill>
            <a:schemeClr val="accent1">
              <a:lumMod val="40000"/>
              <a:lumOff val="60000"/>
              <a:alpha val="41000"/>
            </a:schemeClr>
          </a:solidFill>
          <a:ln>
            <a:noFill/>
          </a:ln>
          <a:effectLst>
            <a:softEdge rad="76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164" tIns="63581" rIns="127164" bIns="63581" rtlCol="0" anchor="ctr"/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　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r>
              <a:rPr kumimoji="1" lang="ja-JP" altLang="en-US" sz="1400" dirty="0" smtClean="0">
                <a:solidFill>
                  <a:srgbClr val="7030A0"/>
                </a:solidFill>
              </a:rPr>
              <a:t>　　</a:t>
            </a:r>
            <a:endParaRPr lang="en-US" altLang="ja-JP" sz="1400" b="1" dirty="0">
              <a:solidFill>
                <a:srgbClr val="7030A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7030A0"/>
                </a:solidFill>
                <a:latin typeface="+mn-ea"/>
              </a:rPr>
              <a:t>                        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215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キュート">
  <a:themeElements>
    <a:clrScheme name="ユーザー定義 7">
      <a:dk1>
        <a:srgbClr val="00B050"/>
      </a:dk1>
      <a:lt1>
        <a:sysClr val="window" lastClr="FFFFFF"/>
      </a:lt1>
      <a:dk2>
        <a:srgbClr val="FFEBA3"/>
      </a:dk2>
      <a:lt2>
        <a:srgbClr val="92D050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62</Words>
  <Application>Microsoft Office PowerPoint</Application>
  <PresentationFormat>ユーザー設定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HG丸ｺﾞｼｯｸM-PRO</vt:lpstr>
      <vt:lpstr>ＭＳ Ｐゴシック</vt:lpstr>
      <vt:lpstr>Calibri</vt:lpstr>
      <vt:lpstr>Trebuchet MS</vt:lpstr>
      <vt:lpstr>Wingdings</vt:lpstr>
      <vt:lpstr>Wingdings 2</vt:lpstr>
      <vt:lpstr>キュート</vt:lpstr>
      <vt:lpstr>PowerPoint プレゼンテーション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toshiba_B451</dc:creator>
  <cp:lastModifiedBy>地域連携室</cp:lastModifiedBy>
  <cp:revision>39</cp:revision>
  <cp:lastPrinted>2016-11-18T01:31:30Z</cp:lastPrinted>
  <dcterms:created xsi:type="dcterms:W3CDTF">2016-09-29T05:33:34Z</dcterms:created>
  <dcterms:modified xsi:type="dcterms:W3CDTF">2016-11-25T09:52:59Z</dcterms:modified>
</cp:coreProperties>
</file>