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sldIdLst>
    <p:sldId id="261" r:id="rId2"/>
    <p:sldId id="258" r:id="rId3"/>
  </p:sldIdLst>
  <p:sldSz cx="7775575" cy="10907713"/>
  <p:notesSz cx="6805613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FF"/>
    <a:srgbClr val="EC6D81"/>
    <a:srgbClr val="FFCCFF"/>
    <a:srgbClr val="F88614"/>
    <a:srgbClr val="FF99CC"/>
    <a:srgbClr val="231815"/>
    <a:srgbClr val="FBC850"/>
    <a:srgbClr val="35B597"/>
    <a:srgbClr val="5EB7E8"/>
    <a:srgbClr val="59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38" y="12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98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2" y="1"/>
            <a:ext cx="2949098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891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9" tIns="45785" rIns="91569" bIns="457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569" tIns="45785" rIns="91569" bIns="4578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098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2" y="9440649"/>
            <a:ext cx="2949098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7">
            <a:extLst>
              <a:ext uri="{FF2B5EF4-FFF2-40B4-BE49-F238E27FC236}">
                <a16:creationId xmlns:a16="http://schemas.microsoft.com/office/drawing/2014/main" id="{818A286A-4BA1-4D6F-B91E-3E8BF06B0F90}"/>
              </a:ext>
            </a:extLst>
          </p:cNvPr>
          <p:cNvSpPr txBox="1"/>
          <p:nvPr/>
        </p:nvSpPr>
        <p:spPr>
          <a:xfrm>
            <a:off x="998194" y="2550100"/>
            <a:ext cx="5765852" cy="1072088"/>
          </a:xfrm>
          <a:prstGeom prst="rect">
            <a:avLst/>
          </a:prstGeom>
          <a:solidFill>
            <a:schemeClr val="bg1"/>
          </a:solidFill>
        </p:spPr>
        <p:txBody>
          <a:bodyPr wrap="square" t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700" b="1" dirty="0">
                <a:solidFill>
                  <a:srgbClr val="231815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 認知症の人の意思決定支援には、意思決定能力の適切な評価とエンパワメントが大切です。センター方式を使った、その人らしさを知るアプローチをはじめ、すべての方への尊厳ある支援に役立つ研修です。是非、ご参加ください。</a:t>
            </a:r>
            <a:endParaRPr lang="en-US" altLang="ja-JP" sz="1700" dirty="0">
              <a:solidFill>
                <a:srgbClr val="231815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5" t="30438" r="11117" b="29852"/>
          <a:stretch/>
        </p:blipFill>
        <p:spPr bwMode="auto">
          <a:xfrm>
            <a:off x="-661000" y="-276114"/>
            <a:ext cx="9367521" cy="5378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 flipH="1">
            <a:off x="-440373" y="4634345"/>
            <a:ext cx="8656320" cy="6079730"/>
          </a:xfrm>
          <a:prstGeom prst="rect">
            <a:avLst/>
          </a:prstGeom>
          <a:solidFill>
            <a:srgbClr val="FFE5FF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3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70" y="5025383"/>
            <a:ext cx="1800000" cy="144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2031335" y="5517246"/>
            <a:ext cx="1018227" cy="3759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43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[</a:t>
            </a:r>
            <a:r>
              <a:rPr lang="zh-CN" altLang="en-US" sz="1843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r>
              <a:rPr lang="ja-JP" altLang="en-US" sz="1843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zh-CN" altLang="en-US" sz="1843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</a:t>
            </a:r>
            <a:r>
              <a:rPr lang="en-US" altLang="zh-CN" sz="1843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]</a:t>
            </a:r>
            <a:endParaRPr lang="zh-CN" altLang="en-US" sz="1843" dirty="0">
              <a:solidFill>
                <a:srgbClr val="231815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16912" y="5518948"/>
            <a:ext cx="4946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EC6D81"/>
                </a:solidFill>
                <a:latin typeface="+mn-ea"/>
              </a:rPr>
              <a:t>▶▶▶</a:t>
            </a:r>
            <a:r>
              <a:rPr lang="ja-JP" altLang="en-US" sz="2000" dirty="0">
                <a:solidFill>
                  <a:srgbClr val="35B597"/>
                </a:solidFill>
                <a:latin typeface="+mn-ea"/>
              </a:rPr>
              <a:t>  </a:t>
            </a:r>
            <a:r>
              <a:rPr lang="ja-JP" altLang="en-US" sz="2000" b="1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lang="zh-CN" altLang="en-US" sz="2000" b="1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ja-JP" altLang="en-US" sz="2000" b="1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</a:t>
            </a:r>
            <a:r>
              <a:rPr lang="zh-CN" altLang="en-US" sz="2000" b="1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日（</a:t>
            </a:r>
            <a:r>
              <a:rPr lang="ja-JP" altLang="en-US" sz="2000" b="1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水</a:t>
            </a:r>
            <a:r>
              <a:rPr lang="zh-CN" altLang="en-US" sz="2000" b="1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</a:t>
            </a:r>
            <a:r>
              <a:rPr lang="zh-CN" altLang="en-US" sz="20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0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20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14</a:t>
            </a:r>
            <a:r>
              <a:rPr lang="ja-JP" altLang="en-US" sz="20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日（日）視聴可能</a:t>
            </a:r>
            <a:endParaRPr lang="zh-CN" altLang="en-US" sz="2000" dirty="0">
              <a:solidFill>
                <a:srgbClr val="231815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35971" y="4968482"/>
            <a:ext cx="4016651" cy="571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2000" dirty="0">
                <a:solidFill>
                  <a:srgbClr val="EC6D81"/>
                </a:solidFill>
                <a:latin typeface="+mj-ea"/>
              </a:rPr>
              <a:t>▶▶</a:t>
            </a:r>
            <a:r>
              <a:rPr lang="ja-JP" altLang="en-US" sz="2400" dirty="0">
                <a:solidFill>
                  <a:srgbClr val="EC6D8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▶</a:t>
            </a:r>
            <a:r>
              <a:rPr lang="ja-JP" altLang="en-US" sz="24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オンライン配信</a:t>
            </a:r>
          </a:p>
          <a:p>
            <a:pPr>
              <a:lnSpc>
                <a:spcPts val="2000"/>
              </a:lnSpc>
            </a:pPr>
            <a:r>
              <a:rPr lang="ja-JP" altLang="en-US" sz="13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      </a:t>
            </a:r>
            <a:endParaRPr lang="zh-CN" altLang="en-US" sz="1300" dirty="0">
              <a:solidFill>
                <a:srgbClr val="231815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36792" y="4878297"/>
            <a:ext cx="1332416" cy="3759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43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[</a:t>
            </a:r>
            <a:r>
              <a:rPr lang="ja-JP" altLang="en-US" sz="1843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開催方法</a:t>
            </a:r>
            <a:r>
              <a:rPr lang="en-US" altLang="zh-CN" sz="1843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]</a:t>
            </a:r>
            <a:endParaRPr lang="zh-CN" altLang="en-US" sz="1843" dirty="0">
              <a:solidFill>
                <a:srgbClr val="231815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036" y="5288248"/>
            <a:ext cx="1468672" cy="118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zh-TW" altLang="en-US" sz="1736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参加費無料</a:t>
            </a:r>
            <a:endParaRPr lang="en-US" altLang="ja-JP" sz="1736" dirty="0">
              <a:solidFill>
                <a:schemeClr val="bg1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pPr algn="ctr">
              <a:lnSpc>
                <a:spcPts val="3000"/>
              </a:lnSpc>
            </a:pPr>
            <a:r>
              <a:rPr lang="ja-JP" altLang="en-US" sz="1736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事前申し込み</a:t>
            </a:r>
            <a:endParaRPr lang="zh-TW" altLang="en-US" sz="1736" dirty="0">
              <a:solidFill>
                <a:schemeClr val="bg1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pPr algn="ctr">
              <a:lnSpc>
                <a:spcPts val="3000"/>
              </a:lnSpc>
            </a:pPr>
            <a:endParaRPr lang="zh-CN" altLang="en-US" sz="1500" dirty="0">
              <a:solidFill>
                <a:schemeClr val="bg1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1195" y="988981"/>
            <a:ext cx="724892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800" dirty="0">
              <a:solidFill>
                <a:srgbClr val="00B050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r>
              <a:rPr lang="ja-JP" altLang="en-US" sz="2800" dirty="0">
                <a:solidFill>
                  <a:schemeClr val="accent6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</a:t>
            </a:r>
            <a:r>
              <a:rPr lang="ja-JP" altLang="en-US" sz="2800" dirty="0">
                <a:solidFill>
                  <a:srgbClr val="F88614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おれんじ</a:t>
            </a:r>
            <a:r>
              <a:rPr lang="ja-JP" altLang="en-US" sz="2800" dirty="0">
                <a:solidFill>
                  <a:schemeClr val="accent6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＆</a:t>
            </a:r>
            <a:r>
              <a:rPr lang="ja-JP" altLang="en-US" sz="2800" dirty="0">
                <a:solidFill>
                  <a:srgbClr val="EC6D8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ポピー</a:t>
            </a:r>
            <a:r>
              <a:rPr lang="ja-JP" altLang="en-US" sz="2800" dirty="0">
                <a:solidFill>
                  <a:schemeClr val="accent6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合同研修会</a:t>
            </a:r>
            <a:endParaRPr lang="en-US" altLang="ja-JP" sz="2800" dirty="0">
              <a:solidFill>
                <a:schemeClr val="accent6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3000" b="1" dirty="0">
                <a:solidFill>
                  <a:schemeClr val="accent6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認知症の人の意思決定支援を考えよう</a:t>
            </a:r>
            <a:endParaRPr kumimoji="1" lang="en-US" altLang="ja-JP" sz="3000" b="1" dirty="0">
              <a:solidFill>
                <a:schemeClr val="accent6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440373" y="9668265"/>
            <a:ext cx="8656320" cy="939168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企画・運営</a:t>
            </a:r>
            <a:endParaRPr lang="en-US" altLang="ja-JP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2400"/>
              </a:lnSpc>
            </a:pPr>
            <a:r>
              <a:rPr lang="ja-JP" altLang="en-US" sz="1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山形市医師会在宅医療・介護連携室「ポピー」</a:t>
            </a:r>
            <a:endParaRPr lang="en-US" altLang="ja-JP" sz="1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2400"/>
              </a:lnSpc>
            </a:pP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山形市認知症初期集中支援チーム</a:t>
            </a:r>
            <a:r>
              <a:rPr lang="ja-JP" altLang="en-US" sz="1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：おれんじサポートチーム（こころ・えがお）</a:t>
            </a:r>
            <a:endParaRPr kumimoji="1" lang="ja-JP" altLang="en-US" sz="1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7" name="TextBox 21"/>
          <p:cNvSpPr txBox="1"/>
          <p:nvPr/>
        </p:nvSpPr>
        <p:spPr>
          <a:xfrm>
            <a:off x="3227227" y="6583882"/>
            <a:ext cx="3972138" cy="390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ja-JP" altLang="en-US" sz="2000" dirty="0">
                <a:solidFill>
                  <a:srgbClr val="EC6D81"/>
                </a:solidFill>
                <a:latin typeface="+mn-ea"/>
              </a:rPr>
              <a:t>▶▶▶</a:t>
            </a:r>
            <a:r>
              <a:rPr lang="en-US" altLang="ja-JP" sz="2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12</a:t>
            </a:r>
            <a:r>
              <a:rPr lang="ja-JP" altLang="en-US" sz="2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en-US" altLang="ja-JP" sz="2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lang="ja-JP" altLang="en-US" sz="2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r>
              <a:rPr lang="en-US" altLang="ja-JP" sz="2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2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金</a:t>
            </a:r>
            <a:r>
              <a:rPr lang="en-US" altLang="ja-JP" sz="2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lang="ja-JP" altLang="en-US" sz="2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必着  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E201B89-6FBA-4018-8B15-A310B4B8599C}"/>
              </a:ext>
            </a:extLst>
          </p:cNvPr>
          <p:cNvSpPr/>
          <p:nvPr/>
        </p:nvSpPr>
        <p:spPr>
          <a:xfrm>
            <a:off x="2481361" y="7795829"/>
            <a:ext cx="4891459" cy="1572157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216000" bIns="72000" rtlCol="0" anchor="ctr"/>
          <a:lstStyle/>
          <a:p>
            <a:pPr algn="ctr"/>
            <a:endParaRPr kumimoji="1" lang="en-US" altLang="ja-JP" sz="2000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kumimoji="1" lang="en-US" altLang="ja-JP" sz="2000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kumimoji="1" lang="en-US" altLang="ja-JP" sz="2000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講師：山川淳司氏</a:t>
            </a:r>
            <a:endParaRPr kumimoji="1" lang="en-US" altLang="ja-JP" sz="2000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小規模特別養護老人ホーム大曽根施設長</a:t>
            </a:r>
            <a:endParaRPr lang="en-US" altLang="ja-JP" sz="1600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山形県認知症介護指導者</a:t>
            </a:r>
            <a:endParaRPr lang="en-US" altLang="ja-JP" sz="1600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認知症ケア上級専門士</a:t>
            </a:r>
            <a:endParaRPr lang="en-US" altLang="ja-JP" sz="1600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社会福祉士</a:t>
            </a:r>
            <a:endParaRPr lang="en-US" altLang="ja-JP" sz="1600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b="1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b="1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400" b="1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kumimoji="1" lang="ja-JP" altLang="en-US" dirty="0">
              <a:solidFill>
                <a:schemeClr val="accent6">
                  <a:lumMod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9" name="TextBox 52"/>
          <p:cNvSpPr txBox="1"/>
          <p:nvPr/>
        </p:nvSpPr>
        <p:spPr>
          <a:xfrm>
            <a:off x="2100868" y="6078199"/>
            <a:ext cx="1018227" cy="3759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43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[</a:t>
            </a:r>
            <a:r>
              <a:rPr lang="ja-JP" altLang="en-US" sz="1843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申　込</a:t>
            </a:r>
            <a:r>
              <a:rPr lang="en-US" altLang="zh-CN" sz="1843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]</a:t>
            </a:r>
            <a:endParaRPr lang="zh-CN" altLang="en-US" sz="1843" dirty="0">
              <a:solidFill>
                <a:srgbClr val="231815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9C14813-1DC9-46C3-8F19-C8E168112E2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4" t="12903" r="30142" b="14670"/>
          <a:stretch/>
        </p:blipFill>
        <p:spPr>
          <a:xfrm rot="5400000" flipV="1">
            <a:off x="384232" y="7565885"/>
            <a:ext cx="1567478" cy="1933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AF3E1B-DF62-40B3-B47F-CC60C32F361A}"/>
              </a:ext>
            </a:extLst>
          </p:cNvPr>
          <p:cNvSpPr/>
          <p:nvPr/>
        </p:nvSpPr>
        <p:spPr>
          <a:xfrm>
            <a:off x="3151993" y="5993050"/>
            <a:ext cx="4502616" cy="1572156"/>
          </a:xfrm>
          <a:prstGeom prst="rect">
            <a:avLst/>
          </a:prstGeom>
          <a:solidFill>
            <a:srgbClr val="FFE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300"/>
              </a:lnSpc>
            </a:pPr>
            <a:r>
              <a:rPr lang="ja-JP" altLang="en-US" sz="2400" dirty="0">
                <a:solidFill>
                  <a:srgbClr val="EC6D81"/>
                </a:solidFill>
                <a:latin typeface="+mj-ea"/>
              </a:rPr>
              <a:t>▶▶▶</a:t>
            </a:r>
            <a:r>
              <a:rPr lang="ja-JP" altLang="en-US" sz="24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 </a:t>
            </a:r>
            <a:r>
              <a:rPr lang="ja-JP" altLang="en-US" sz="24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別紙にてメール申し込み</a:t>
            </a:r>
            <a:endParaRPr lang="en-US" altLang="ja-JP" sz="2400" dirty="0">
              <a:solidFill>
                <a:srgbClr val="231815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en-US" altLang="ja-JP" sz="24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24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お申し込みの方へ２月３日</a:t>
            </a:r>
            <a:r>
              <a:rPr lang="en-US" altLang="ja-JP" sz="24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AM</a:t>
            </a:r>
            <a:r>
              <a:rPr lang="ja-JP" altLang="en-US" sz="24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2400" dirty="0">
              <a:solidFill>
                <a:srgbClr val="231815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24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視聴サイトの</a:t>
            </a:r>
            <a:r>
              <a:rPr lang="en-US" altLang="ja-JP" sz="24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URL</a:t>
            </a:r>
            <a:r>
              <a:rPr lang="ja-JP" altLang="en-US" sz="24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</a:t>
            </a:r>
            <a:endParaRPr lang="en-US" altLang="ja-JP" sz="2400" dirty="0">
              <a:solidFill>
                <a:srgbClr val="231815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2400" dirty="0">
                <a:solidFill>
                  <a:srgbClr val="23181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メール送信いたします。。 </a:t>
            </a: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左大かっこ 3">
            <a:extLst>
              <a:ext uri="{FF2B5EF4-FFF2-40B4-BE49-F238E27FC236}">
                <a16:creationId xmlns:a16="http://schemas.microsoft.com/office/drawing/2014/main" id="{ACED2204-C132-40CE-9ED9-1707CEF337E6}"/>
              </a:ext>
            </a:extLst>
          </p:cNvPr>
          <p:cNvSpPr/>
          <p:nvPr/>
        </p:nvSpPr>
        <p:spPr>
          <a:xfrm>
            <a:off x="1428308" y="13994735"/>
            <a:ext cx="83905" cy="1373952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100687" tIns="50343" rIns="100687" bIns="5034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209"/>
          </a:p>
        </p:txBody>
      </p:sp>
      <p:sp>
        <p:nvSpPr>
          <p:cNvPr id="5" name="右大かっこ 4">
            <a:extLst>
              <a:ext uri="{FF2B5EF4-FFF2-40B4-BE49-F238E27FC236}">
                <a16:creationId xmlns:a16="http://schemas.microsoft.com/office/drawing/2014/main" id="{21D00BB0-8154-41EF-AD9F-A441FA44C13B}"/>
              </a:ext>
            </a:extLst>
          </p:cNvPr>
          <p:cNvSpPr/>
          <p:nvPr/>
        </p:nvSpPr>
        <p:spPr>
          <a:xfrm>
            <a:off x="8263276" y="13994735"/>
            <a:ext cx="157323" cy="1373952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100687" tIns="50343" rIns="100687" bIns="5034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209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024AD87-44F5-443B-BA33-428ED6873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6" y="248450"/>
            <a:ext cx="7588539" cy="3537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687" tIns="50343" rIns="100687" bIns="50343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542" b="1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Calibri" panose="020F0502020204030204" pitchFamily="34" charset="0"/>
              </a:rPr>
              <a:t>おれんじ＆ポピー合同研修（オンライン配信）　</a:t>
            </a:r>
            <a:r>
              <a:rPr kumimoji="0" lang="ja-JP" altLang="en-US" sz="1542" b="1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申し込み</a:t>
            </a:r>
            <a:r>
              <a:rPr kumimoji="0" lang="ja-JP" altLang="en-US" sz="2202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 （添書不要）</a:t>
            </a:r>
            <a:endParaRPr kumimoji="0" lang="en-US" altLang="ja-JP" sz="1762" dirty="0">
              <a:solidFill>
                <a:srgbClr val="027E6F"/>
              </a:solidFill>
              <a:latin typeface="Calibri" panose="020F0502020204030204" pitchFamily="34" charset="0"/>
              <a:ea typeface="HGｺﾞｼｯｸM" panose="020B0609000000000000" pitchFamily="49" charset="-128"/>
              <a:cs typeface="Meiryo UI" panose="020B0604030504040204" pitchFamily="50" charset="-128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762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◆</a:t>
            </a: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参加希望者は </a:t>
            </a:r>
            <a:r>
              <a:rPr kumimoji="0" lang="ja-JP" altLang="en-US" sz="1600" b="1" dirty="0">
                <a:solidFill>
                  <a:srgbClr val="FF0000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１月２２日（金）</a:t>
            </a:r>
            <a:r>
              <a:rPr kumimoji="0" lang="en-US" altLang="ja-JP" sz="1600" b="1" dirty="0">
                <a:solidFill>
                  <a:srgbClr val="FF0000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 </a:t>
            </a:r>
            <a:r>
              <a:rPr kumimoji="0" lang="ja-JP" altLang="en-US" sz="1600" b="1" dirty="0">
                <a:solidFill>
                  <a:srgbClr val="FF0000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まで</a:t>
            </a:r>
            <a:r>
              <a:rPr kumimoji="0" lang="ja-JP" altLang="en-US" sz="1600" dirty="0">
                <a:solidFill>
                  <a:srgbClr val="FF0000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 </a:t>
            </a: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にメールでお申し込みください</a:t>
            </a:r>
            <a:r>
              <a:rPr kumimoji="0" lang="en-US" altLang="ja-JP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.</a:t>
            </a: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　お申し込み者には、</a:t>
            </a:r>
            <a:r>
              <a:rPr kumimoji="0" lang="en-US" altLang="ja-JP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2</a:t>
            </a: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月</a:t>
            </a:r>
            <a:r>
              <a:rPr kumimoji="0" lang="en-US" altLang="ja-JP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3</a:t>
            </a: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日午前中に、視聴サイトの</a:t>
            </a:r>
            <a:r>
              <a:rPr kumimoji="0" lang="en-US" altLang="ja-JP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URL</a:t>
            </a: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をお知らせいた　</a:t>
            </a:r>
            <a:endParaRPr kumimoji="0" lang="en-US" altLang="ja-JP" sz="1600" dirty="0">
              <a:solidFill>
                <a:srgbClr val="027E6F"/>
              </a:solidFill>
              <a:latin typeface="Calibri" panose="020F0502020204030204" pitchFamily="34" charset="0"/>
              <a:ea typeface="HGｺﾞｼｯｸM" panose="020B0609000000000000" pitchFamily="49" charset="-128"/>
              <a:cs typeface="Meiryo UI" panose="020B0604030504040204" pitchFamily="50" charset="-128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　します。資料も、同サイトよりダウンロード可能です。</a:t>
            </a:r>
            <a:endParaRPr kumimoji="0" lang="en-US" altLang="ja-JP" sz="1600" dirty="0">
              <a:solidFill>
                <a:srgbClr val="027E6F"/>
              </a:solidFill>
              <a:latin typeface="Calibri" panose="020F0502020204030204" pitchFamily="34" charset="0"/>
              <a:ea typeface="HGｺﾞｼｯｸM" panose="020B0609000000000000" pitchFamily="49" charset="-128"/>
              <a:cs typeface="Meiryo UI" panose="020B0604030504040204" pitchFamily="50" charset="-128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◆すでに昨年集合型研修にお申込みいただいていた方も、再度お申し込みお願</a:t>
            </a:r>
            <a:endParaRPr kumimoji="0" lang="en-US" altLang="ja-JP" sz="1600" dirty="0">
              <a:solidFill>
                <a:srgbClr val="027E6F"/>
              </a:solidFill>
              <a:latin typeface="Calibri" panose="020F0502020204030204" pitchFamily="34" charset="0"/>
              <a:ea typeface="HGｺﾞｼｯｸM" panose="020B0609000000000000" pitchFamily="49" charset="-128"/>
              <a:cs typeface="Meiryo UI" panose="020B0604030504040204" pitchFamily="50" charset="-128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　いいたします。お手数おかけし申し訳ありません。</a:t>
            </a:r>
            <a:r>
              <a:rPr kumimoji="0" lang="ja-JP" altLang="en-US" sz="1762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　　　　　　</a:t>
            </a:r>
            <a:endParaRPr kumimoji="0" lang="ja-JP" altLang="en-US" sz="661" dirty="0"/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1400" dirty="0">
              <a:solidFill>
                <a:srgbClr val="4D4436"/>
              </a:solidFill>
              <a:latin typeface="+mn-ea"/>
              <a:cs typeface="Meiryo UI" panose="020B0604030504040204" pitchFamily="50" charset="-128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solidFill>
                  <a:srgbClr val="4D4436"/>
                </a:solidFill>
                <a:latin typeface="+mn-ea"/>
                <a:cs typeface="Meiryo UI" panose="020B0604030504040204" pitchFamily="50" charset="-128"/>
              </a:rPr>
              <a:t>＜申し込み窓口＞　　山形市医師会　在宅医療・介護連携室　ポピーまでメールで</a:t>
            </a:r>
            <a:endParaRPr kumimoji="0" lang="ja-JP" altLang="en-US" sz="1400" dirty="0">
              <a:latin typeface="+mn-ea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400" b="1" dirty="0">
                <a:solidFill>
                  <a:srgbClr val="4D4436"/>
                </a:solidFill>
                <a:latin typeface="+mn-ea"/>
              </a:rPr>
              <a:t>＜申し込みメールアドレス＞</a:t>
            </a:r>
            <a:r>
              <a:rPr kumimoji="0" lang="en-US" altLang="ja-JP" sz="2400" dirty="0">
                <a:solidFill>
                  <a:srgbClr val="4D4436"/>
                </a:solidFill>
                <a:latin typeface="+mn-ea"/>
              </a:rPr>
              <a:t>poppy@yamagata.med.or.jp</a:t>
            </a: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800" b="1" dirty="0">
                <a:solidFill>
                  <a:srgbClr val="4D4436"/>
                </a:solidFill>
                <a:latin typeface="+mn-ea"/>
                <a:cs typeface="Meiryo UI" panose="020B0604030504040204" pitchFamily="50" charset="-128"/>
              </a:rPr>
              <a:t>＜お問合せ＞</a:t>
            </a:r>
            <a:r>
              <a:rPr kumimoji="0" lang="ja-JP" altLang="en-US" sz="1800" dirty="0">
                <a:solidFill>
                  <a:srgbClr val="4D4436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kumimoji="0" lang="en-US" altLang="ja-JP" sz="1800" dirty="0">
                <a:solidFill>
                  <a:srgbClr val="4D4436"/>
                </a:solidFill>
                <a:latin typeface="+mn-ea"/>
                <a:cs typeface="Meiryo UI" panose="020B0604030504040204" pitchFamily="50" charset="-128"/>
              </a:rPr>
              <a:t>TEL:</a:t>
            </a:r>
            <a:r>
              <a:rPr kumimoji="0" lang="ja-JP" altLang="en-US" sz="1800" dirty="0">
                <a:solidFill>
                  <a:srgbClr val="4D4436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kumimoji="0" lang="en-US" altLang="ja-JP" sz="1800" dirty="0">
                <a:solidFill>
                  <a:srgbClr val="4D4436"/>
                </a:solidFill>
                <a:latin typeface="+mn-ea"/>
                <a:cs typeface="Meiryo UI" panose="020B0604030504040204" pitchFamily="50" charset="-128"/>
              </a:rPr>
              <a:t>023-641-5555</a:t>
            </a:r>
            <a:r>
              <a:rPr kumimoji="0" lang="ja-JP" altLang="en-US" sz="1800" dirty="0">
                <a:solidFill>
                  <a:srgbClr val="4D4436"/>
                </a:solidFill>
                <a:latin typeface="+mn-ea"/>
                <a:cs typeface="Meiryo UI" panose="020B0604030504040204" pitchFamily="50" charset="-128"/>
              </a:rPr>
              <a:t>　</a:t>
            </a:r>
            <a:endParaRPr kumimoji="0" lang="en-US" altLang="ja-JP" sz="1800" dirty="0">
              <a:solidFill>
                <a:srgbClr val="4D4436"/>
              </a:solidFill>
              <a:latin typeface="+mn-ea"/>
              <a:cs typeface="Meiryo UI" panose="020B0604030504040204" pitchFamily="50" charset="-128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400" dirty="0">
              <a:solidFill>
                <a:srgbClr val="4D4436"/>
              </a:solidFill>
              <a:latin typeface="+mn-ea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400" dirty="0">
              <a:solidFill>
                <a:srgbClr val="4D4436"/>
              </a:solidFill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9AB2F26-FCBE-4D86-9AB4-F3E4F37139FC}"/>
              </a:ext>
            </a:extLst>
          </p:cNvPr>
          <p:cNvSpPr/>
          <p:nvPr/>
        </p:nvSpPr>
        <p:spPr>
          <a:xfrm>
            <a:off x="500492" y="7647709"/>
            <a:ext cx="6460639" cy="2639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C4EA2FE-38F8-4700-96B6-983686FC0404}"/>
              </a:ext>
            </a:extLst>
          </p:cNvPr>
          <p:cNvSpPr/>
          <p:nvPr/>
        </p:nvSpPr>
        <p:spPr>
          <a:xfrm>
            <a:off x="694133" y="6587835"/>
            <a:ext cx="6387303" cy="85211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7" name="表 9">
            <a:extLst>
              <a:ext uri="{FF2B5EF4-FFF2-40B4-BE49-F238E27FC236}">
                <a16:creationId xmlns:a16="http://schemas.microsoft.com/office/drawing/2014/main" id="{AB921AF7-E318-4F52-A6C9-436677A28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8363"/>
              </p:ext>
            </p:extLst>
          </p:nvPr>
        </p:nvGraphicFramePr>
        <p:xfrm>
          <a:off x="458022" y="3559679"/>
          <a:ext cx="6626295" cy="7059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376">
                  <a:extLst>
                    <a:ext uri="{9D8B030D-6E8A-4147-A177-3AD203B41FA5}">
                      <a16:colId xmlns:a16="http://schemas.microsoft.com/office/drawing/2014/main" val="1711975065"/>
                    </a:ext>
                  </a:extLst>
                </a:gridCol>
                <a:gridCol w="1974273">
                  <a:extLst>
                    <a:ext uri="{9D8B030D-6E8A-4147-A177-3AD203B41FA5}">
                      <a16:colId xmlns:a16="http://schemas.microsoft.com/office/drawing/2014/main" val="1735543638"/>
                    </a:ext>
                  </a:extLst>
                </a:gridCol>
                <a:gridCol w="2727646">
                  <a:extLst>
                    <a:ext uri="{9D8B030D-6E8A-4147-A177-3AD203B41FA5}">
                      <a16:colId xmlns:a16="http://schemas.microsoft.com/office/drawing/2014/main" val="547389383"/>
                    </a:ext>
                  </a:extLst>
                </a:gridCol>
              </a:tblGrid>
              <a:tr h="1037316">
                <a:tc>
                  <a:txBody>
                    <a:bodyPr/>
                    <a:lstStyle/>
                    <a:p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        氏名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職種＝資格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（現任１つ）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事業所名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TEL/FAX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039655"/>
                  </a:ext>
                </a:extLst>
              </a:tr>
              <a:tr h="60864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事業所名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TEL/FAX</a:t>
                      </a:r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326264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664658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20319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445485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295791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026785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101783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71425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41166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423399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659376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204223"/>
                  </a:ext>
                </a:extLst>
              </a:tr>
            </a:tbl>
          </a:graphicData>
        </a:graphic>
      </p:graphicFrame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359CC246-F0AD-4794-8800-D90EE0E8CEEF}"/>
              </a:ext>
            </a:extLst>
          </p:cNvPr>
          <p:cNvCxnSpPr>
            <a:cxnSpLocks/>
          </p:cNvCxnSpPr>
          <p:nvPr/>
        </p:nvCxnSpPr>
        <p:spPr>
          <a:xfrm flipV="1">
            <a:off x="2618509" y="3284211"/>
            <a:ext cx="979482" cy="594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737F014-6209-46CB-B319-3F82E5417A1C}"/>
              </a:ext>
            </a:extLst>
          </p:cNvPr>
          <p:cNvSpPr/>
          <p:nvPr/>
        </p:nvSpPr>
        <p:spPr>
          <a:xfrm>
            <a:off x="3600872" y="3059040"/>
            <a:ext cx="3842194" cy="5006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職位ではなく資格の記入を</a:t>
            </a:r>
            <a:r>
              <a:rPr lang="ja-JP" altLang="en-US" sz="1400" dirty="0"/>
              <a:t>お願いいたします。</a:t>
            </a:r>
            <a:endParaRPr lang="en-US" altLang="ja-JP" sz="1400" dirty="0"/>
          </a:p>
          <a:p>
            <a:pPr algn="ctr"/>
            <a:r>
              <a:rPr lang="ja-JP" altLang="en-US" sz="1400" dirty="0"/>
              <a:t>（参加状況の統計にご協力ください）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6941406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367</Words>
  <Application>Microsoft Office PowerPoint</Application>
  <PresentationFormat>ユーザー設定</PresentationFormat>
  <Paragraphs>54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HGPSoeiKakugothicUB</vt:lpstr>
      <vt:lpstr>HGP創英角ﾎﾟｯﾌﾟ体</vt:lpstr>
      <vt:lpstr>HG創英角ﾎﾟｯﾌﾟ体</vt:lpstr>
      <vt:lpstr>ＭＳ Ｐゴシック</vt:lpstr>
      <vt:lpstr>游ゴシック Light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2016-07-29T00:15:58Z</dcterms:created>
  <dcterms:modified xsi:type="dcterms:W3CDTF">2021-01-19T02:22:32Z</dcterms:modified>
</cp:coreProperties>
</file>