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58" r:id="rId2"/>
  </p:sldIdLst>
  <p:sldSz cx="7775575" cy="10907713"/>
  <p:notesSz cx="6805613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99FF"/>
    <a:srgbClr val="FF99CC"/>
    <a:srgbClr val="FB7609"/>
    <a:srgbClr val="FFE5FF"/>
    <a:srgbClr val="EC6D81"/>
    <a:srgbClr val="FFCCFF"/>
    <a:srgbClr val="F88614"/>
    <a:srgbClr val="231815"/>
    <a:srgbClr val="FBC8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666" y="3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098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2" y="1"/>
            <a:ext cx="2949098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2021/3/1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891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9" tIns="45785" rIns="91569" bIns="457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569" tIns="45785" rIns="91569" bIns="4578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098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2" y="9440649"/>
            <a:ext cx="2949098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左大かっこ 3">
            <a:extLst>
              <a:ext uri="{FF2B5EF4-FFF2-40B4-BE49-F238E27FC236}">
                <a16:creationId xmlns:a16="http://schemas.microsoft.com/office/drawing/2014/main" id="{ACED2204-C132-40CE-9ED9-1707CEF337E6}"/>
              </a:ext>
            </a:extLst>
          </p:cNvPr>
          <p:cNvSpPr/>
          <p:nvPr/>
        </p:nvSpPr>
        <p:spPr>
          <a:xfrm>
            <a:off x="1428308" y="13994735"/>
            <a:ext cx="83905" cy="1373952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100687" tIns="50343" rIns="100687" bIns="5034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209"/>
          </a:p>
        </p:txBody>
      </p:sp>
      <p:sp>
        <p:nvSpPr>
          <p:cNvPr id="5" name="右大かっこ 4">
            <a:extLst>
              <a:ext uri="{FF2B5EF4-FFF2-40B4-BE49-F238E27FC236}">
                <a16:creationId xmlns:a16="http://schemas.microsoft.com/office/drawing/2014/main" id="{21D00BB0-8154-41EF-AD9F-A441FA44C13B}"/>
              </a:ext>
            </a:extLst>
          </p:cNvPr>
          <p:cNvSpPr/>
          <p:nvPr/>
        </p:nvSpPr>
        <p:spPr>
          <a:xfrm>
            <a:off x="8263276" y="13994735"/>
            <a:ext cx="157323" cy="1373952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100687" tIns="50343" rIns="100687" bIns="5034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209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024AD87-44F5-443B-BA33-428ED6873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6" y="276309"/>
            <a:ext cx="7588539" cy="3481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687" tIns="50343" rIns="100687" bIns="50343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542" b="1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Calibri" panose="020F0502020204030204" pitchFamily="34" charset="0"/>
              </a:rPr>
              <a:t>在宅療養普及啓発セミナー（オンライン配信）　</a:t>
            </a:r>
            <a:r>
              <a:rPr kumimoji="0" lang="ja-JP" altLang="en-US" sz="1542" b="1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申し込み</a:t>
            </a:r>
            <a:r>
              <a:rPr kumimoji="0" lang="ja-JP" altLang="en-US" sz="2202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 </a:t>
            </a:r>
            <a:endParaRPr kumimoji="0" lang="en-US" altLang="ja-JP" sz="1762" dirty="0">
              <a:solidFill>
                <a:srgbClr val="027E6F"/>
              </a:solidFill>
              <a:latin typeface="Calibri" panose="020F0502020204030204" pitchFamily="34" charset="0"/>
              <a:ea typeface="HGｺﾞｼｯｸM" panose="020B0609000000000000" pitchFamily="49" charset="-128"/>
              <a:cs typeface="Meiryo UI" panose="020B0604030504040204" pitchFamily="50" charset="-128"/>
            </a:endParaRP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762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◆</a:t>
            </a:r>
            <a:r>
              <a:rPr kumimoji="0" lang="ja-JP" altLang="en-US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参加希望者は </a:t>
            </a:r>
            <a:r>
              <a:rPr kumimoji="0" lang="ja-JP" altLang="en-US" sz="16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３月１２日（金）</a:t>
            </a:r>
            <a:r>
              <a:rPr kumimoji="0" lang="en-US" altLang="ja-JP" sz="16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 </a:t>
            </a:r>
            <a:r>
              <a:rPr kumimoji="0" lang="ja-JP" altLang="en-US" sz="1600" b="1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まで</a:t>
            </a:r>
            <a:r>
              <a:rPr kumimoji="0" lang="ja-JP" altLang="en-US" sz="16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Meiryo UI" panose="020B0604030504040204" pitchFamily="50" charset="-128"/>
              </a:rPr>
              <a:t> にメール</a:t>
            </a:r>
            <a:r>
              <a:rPr kumimoji="0" lang="ja-JP" altLang="en-US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でお申し込みください</a:t>
            </a:r>
            <a:r>
              <a:rPr kumimoji="0" lang="en-US" altLang="ja-JP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.</a:t>
            </a: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　お申し込み者には、３月</a:t>
            </a:r>
            <a:r>
              <a:rPr kumimoji="0" lang="en-US" altLang="ja-JP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17</a:t>
            </a:r>
            <a:r>
              <a:rPr kumimoji="0" lang="ja-JP" altLang="en-US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日に、視聴サイトの</a:t>
            </a:r>
            <a:r>
              <a:rPr kumimoji="0" lang="en-US" altLang="ja-JP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URL</a:t>
            </a:r>
            <a:r>
              <a:rPr kumimoji="0" lang="ja-JP" altLang="en-US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をお知らせいたします。</a:t>
            </a:r>
            <a:endParaRPr kumimoji="0" lang="en-US" altLang="ja-JP" sz="1600" dirty="0">
              <a:solidFill>
                <a:srgbClr val="027E6F"/>
              </a:solidFill>
              <a:latin typeface="Calibri" panose="020F0502020204030204" pitchFamily="34" charset="0"/>
              <a:ea typeface="HGｺﾞｼｯｸM" panose="020B0609000000000000" pitchFamily="49" charset="-128"/>
              <a:cs typeface="Meiryo UI" panose="020B0604030504040204" pitchFamily="50" charset="-128"/>
            </a:endParaRP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◆申し込みは、ポピーではなく、共催の在宅療養普及啓発事業担当である、</a:t>
            </a:r>
            <a:endParaRPr kumimoji="0" lang="en-US" altLang="ja-JP" sz="1600" dirty="0">
              <a:solidFill>
                <a:srgbClr val="027E6F"/>
              </a:solidFill>
              <a:latin typeface="Calibri" panose="020F0502020204030204" pitchFamily="34" charset="0"/>
              <a:ea typeface="HGｺﾞｼｯｸM" panose="020B0609000000000000" pitchFamily="49" charset="-128"/>
              <a:cs typeface="Meiryo UI" panose="020B0604030504040204" pitchFamily="50" charset="-128"/>
            </a:endParaRP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600" dirty="0">
                <a:solidFill>
                  <a:srgbClr val="027E6F"/>
                </a:solidFill>
                <a:latin typeface="Calibri" panose="020F0502020204030204" pitchFamily="34" charset="0"/>
                <a:ea typeface="HGｺﾞｼｯｸM" panose="020B0609000000000000" pitchFamily="49" charset="-128"/>
                <a:cs typeface="Meiryo UI" panose="020B0604030504040204" pitchFamily="50" charset="-128"/>
              </a:rPr>
              <a:t>　医療法人松伯会・至誠堂ホームケア２４になりますので、ご注意下さい。</a:t>
            </a:r>
            <a:endParaRPr kumimoji="0" lang="en-US" altLang="ja-JP" sz="1600" dirty="0">
              <a:solidFill>
                <a:srgbClr val="4D4436"/>
              </a:solidFill>
              <a:latin typeface="+mn-ea"/>
              <a:cs typeface="Meiryo UI" panose="020B0604030504040204" pitchFamily="50" charset="-128"/>
            </a:endParaRP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400" b="1" dirty="0">
                <a:solidFill>
                  <a:srgbClr val="4D4436"/>
                </a:solidFill>
                <a:latin typeface="+mn-ea"/>
              </a:rPr>
              <a:t>＜申し込みメールアドレス＞</a:t>
            </a:r>
            <a:endParaRPr kumimoji="0" lang="en-US" altLang="ja-JP" sz="2400" b="1" dirty="0">
              <a:solidFill>
                <a:srgbClr val="4D4436"/>
              </a:solidFill>
              <a:latin typeface="+mn-ea"/>
            </a:endParaRP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400" dirty="0">
                <a:solidFill>
                  <a:srgbClr val="4D4436"/>
                </a:solidFill>
                <a:latin typeface="+mn-ea"/>
              </a:rPr>
              <a:t>至誠堂ホームケア２４ </a:t>
            </a:r>
            <a:r>
              <a:rPr kumimoji="0" lang="en-US" altLang="ja-JP" sz="2400" dirty="0">
                <a:solidFill>
                  <a:srgbClr val="4D4436"/>
                </a:solidFill>
                <a:latin typeface="+mn-ea"/>
              </a:rPr>
              <a:t>&lt;homecare24@shiseido-hp.jp&gt;</a:t>
            </a: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1800" b="1" dirty="0">
              <a:solidFill>
                <a:srgbClr val="4D4436"/>
              </a:solidFill>
              <a:latin typeface="+mn-ea"/>
              <a:cs typeface="Meiryo UI" panose="020B0604030504040204" pitchFamily="50" charset="-128"/>
            </a:endParaRP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800" b="1" dirty="0">
                <a:solidFill>
                  <a:srgbClr val="4D4436"/>
                </a:solidFill>
                <a:latin typeface="+mn-ea"/>
                <a:cs typeface="Meiryo UI" panose="020B0604030504040204" pitchFamily="50" charset="-128"/>
              </a:rPr>
              <a:t>＜お問合せ＞同上</a:t>
            </a:r>
            <a:r>
              <a:rPr kumimoji="0" lang="ja-JP" altLang="en-US" sz="1800" dirty="0">
                <a:solidFill>
                  <a:srgbClr val="4D4436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kumimoji="0" lang="en-US" altLang="ja-JP" sz="1800" dirty="0">
                <a:solidFill>
                  <a:srgbClr val="4D4436"/>
                </a:solidFill>
                <a:latin typeface="+mn-ea"/>
                <a:cs typeface="Meiryo UI" panose="020B0604030504040204" pitchFamily="50" charset="-128"/>
              </a:rPr>
              <a:t>TEL:</a:t>
            </a:r>
            <a:r>
              <a:rPr kumimoji="0" lang="ja-JP" altLang="en-US" sz="1800" dirty="0">
                <a:solidFill>
                  <a:srgbClr val="4D4436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lang="en-US" altLang="ja-JP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Ｐゴシック" panose="020B0600070205080204" pitchFamily="50" charset="-128"/>
              </a:rPr>
              <a:t>023-687-0733</a:t>
            </a:r>
            <a:endParaRPr kumimoji="0" lang="en-US" altLang="ja-JP" sz="1800" dirty="0">
              <a:solidFill>
                <a:srgbClr val="4D4436"/>
              </a:solidFill>
              <a:latin typeface="+mn-ea"/>
              <a:cs typeface="Meiryo UI" panose="020B0604030504040204" pitchFamily="50" charset="-128"/>
            </a:endParaRP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2400" dirty="0">
              <a:solidFill>
                <a:srgbClr val="4D4436"/>
              </a:solidFill>
              <a:latin typeface="+mn-ea"/>
            </a:endParaRPr>
          </a:p>
          <a:p>
            <a:pPr defTabSz="1006846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2400" dirty="0">
              <a:solidFill>
                <a:srgbClr val="4D4436"/>
              </a:solidFill>
              <a:latin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9AB2F26-FCBE-4D86-9AB4-F3E4F37139FC}"/>
              </a:ext>
            </a:extLst>
          </p:cNvPr>
          <p:cNvSpPr/>
          <p:nvPr/>
        </p:nvSpPr>
        <p:spPr>
          <a:xfrm>
            <a:off x="500492" y="7647709"/>
            <a:ext cx="6460639" cy="26392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C4EA2FE-38F8-4700-96B6-983686FC0404}"/>
              </a:ext>
            </a:extLst>
          </p:cNvPr>
          <p:cNvSpPr/>
          <p:nvPr/>
        </p:nvSpPr>
        <p:spPr>
          <a:xfrm>
            <a:off x="694133" y="6587835"/>
            <a:ext cx="6387303" cy="85211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7" name="表 9">
            <a:extLst>
              <a:ext uri="{FF2B5EF4-FFF2-40B4-BE49-F238E27FC236}">
                <a16:creationId xmlns:a16="http://schemas.microsoft.com/office/drawing/2014/main" id="{AB921AF7-E318-4F52-A6C9-436677A28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194446"/>
              </p:ext>
            </p:extLst>
          </p:nvPr>
        </p:nvGraphicFramePr>
        <p:xfrm>
          <a:off x="458022" y="3559679"/>
          <a:ext cx="6626295" cy="7059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376">
                  <a:extLst>
                    <a:ext uri="{9D8B030D-6E8A-4147-A177-3AD203B41FA5}">
                      <a16:colId xmlns:a16="http://schemas.microsoft.com/office/drawing/2014/main" val="1711975065"/>
                    </a:ext>
                  </a:extLst>
                </a:gridCol>
                <a:gridCol w="1974273">
                  <a:extLst>
                    <a:ext uri="{9D8B030D-6E8A-4147-A177-3AD203B41FA5}">
                      <a16:colId xmlns:a16="http://schemas.microsoft.com/office/drawing/2014/main" val="1735543638"/>
                    </a:ext>
                  </a:extLst>
                </a:gridCol>
                <a:gridCol w="2727646">
                  <a:extLst>
                    <a:ext uri="{9D8B030D-6E8A-4147-A177-3AD203B41FA5}">
                      <a16:colId xmlns:a16="http://schemas.microsoft.com/office/drawing/2014/main" val="547389383"/>
                    </a:ext>
                  </a:extLst>
                </a:gridCol>
              </a:tblGrid>
              <a:tr h="1037316">
                <a:tc>
                  <a:txBody>
                    <a:bodyPr/>
                    <a:lstStyle/>
                    <a:p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        氏名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職種＝資格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（現任１つ）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</a:rPr>
                        <a:t>事業所名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</a:rPr>
                        <a:t>TEL/FAX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039655"/>
                  </a:ext>
                </a:extLst>
              </a:tr>
              <a:tr h="29813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事業所名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</a:rPr>
                        <a:t>TEL/FAX</a:t>
                      </a:r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326264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664658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20319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445485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295791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026785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101783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471425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41166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423399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659376"/>
                  </a:ext>
                </a:extLst>
              </a:tr>
              <a:tr h="43021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204223"/>
                  </a:ext>
                </a:extLst>
              </a:tr>
            </a:tbl>
          </a:graphicData>
        </a:graphic>
      </p:graphicFrame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359CC246-F0AD-4794-8800-D90EE0E8CEEF}"/>
              </a:ext>
            </a:extLst>
          </p:cNvPr>
          <p:cNvCxnSpPr>
            <a:cxnSpLocks/>
          </p:cNvCxnSpPr>
          <p:nvPr/>
        </p:nvCxnSpPr>
        <p:spPr>
          <a:xfrm flipV="1">
            <a:off x="2618509" y="3284211"/>
            <a:ext cx="979482" cy="594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737F014-6209-46CB-B319-3F82E5417A1C}"/>
              </a:ext>
            </a:extLst>
          </p:cNvPr>
          <p:cNvSpPr/>
          <p:nvPr/>
        </p:nvSpPr>
        <p:spPr>
          <a:xfrm>
            <a:off x="3600872" y="3059040"/>
            <a:ext cx="3842194" cy="5006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職位ではなく資格の記入を</a:t>
            </a:r>
            <a:r>
              <a:rPr lang="ja-JP" altLang="en-US" sz="1400" dirty="0"/>
              <a:t>お願いいたします。</a:t>
            </a:r>
            <a:endParaRPr lang="en-US" altLang="ja-JP" sz="1400" dirty="0"/>
          </a:p>
          <a:p>
            <a:pPr algn="ctr"/>
            <a:r>
              <a:rPr lang="ja-JP" altLang="en-US" sz="1400" dirty="0"/>
              <a:t>（参加状況の統計にご協力ください）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6941406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140</Words>
  <Application>Microsoft Office PowerPoint</Application>
  <PresentationFormat>ユーザー設定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HGS創英角ｺﾞｼｯｸUB</vt:lpstr>
      <vt:lpstr>ＭＳ Ｐゴシック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2016-07-29T00:15:58Z</dcterms:created>
  <dcterms:modified xsi:type="dcterms:W3CDTF">2021-03-01T00:33:46Z</dcterms:modified>
</cp:coreProperties>
</file>