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sldIdLst>
    <p:sldId id="256" r:id="rId2"/>
  </p:sldIdLst>
  <p:sldSz cx="6858000" cy="9906000" type="A4"/>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5" userDrawn="1">
          <p15:clr>
            <a:srgbClr val="A4A3A4"/>
          </p15:clr>
        </p15:guide>
        <p15:guide id="2"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600"/>
    <a:srgbClr val="00CC66"/>
    <a:srgbClr val="008000"/>
    <a:srgbClr val="2C4E3C"/>
    <a:srgbClr val="383624"/>
    <a:srgbClr val="8D885D"/>
    <a:srgbClr val="CCCC00"/>
    <a:srgbClr val="4292AE"/>
    <a:srgbClr val="A29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2" autoAdjust="0"/>
    <p:restoredTop sz="94660"/>
  </p:normalViewPr>
  <p:slideViewPr>
    <p:cSldViewPr snapToGrid="0" showGuides="1">
      <p:cViewPr varScale="1">
        <p:scale>
          <a:sx n="50" d="100"/>
          <a:sy n="50" d="100"/>
        </p:scale>
        <p:origin x="2046" y="54"/>
      </p:cViewPr>
      <p:guideLst>
        <p:guide orient="horz" pos="3075"/>
        <p:guide pos="2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4321"/>
            <a:ext cx="5143500" cy="3448756"/>
          </a:xfrm>
        </p:spPr>
        <p:txBody>
          <a:bodyPr anchor="b">
            <a:normAutofit/>
          </a:bodyPr>
          <a:lstStyle>
            <a:lvl1pPr algn="ctr">
              <a:defRPr sz="3375"/>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normAutofit/>
          </a:bodyPr>
          <a:lstStyle>
            <a:lvl1pPr marL="0" indent="0" algn="ctr">
              <a:buNone/>
              <a:defRPr sz="1350">
                <a:solidFill>
                  <a:schemeClr val="tx1">
                    <a:lumMod val="75000"/>
                    <a:lumOff val="25000"/>
                  </a:schemeClr>
                </a:solidFill>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146391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149094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052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7" y="520523"/>
            <a:ext cx="4350544" cy="839487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386140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86330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73500"/>
            <a:ext cx="5915025" cy="4118412"/>
          </a:xfrm>
        </p:spPr>
        <p:txBody>
          <a:bodyPr anchor="b">
            <a:normAutofit/>
          </a:bodyPr>
          <a:lstStyle>
            <a:lvl1pPr>
              <a:defRPr sz="3375"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576026"/>
            <a:ext cx="5915025" cy="2166937"/>
          </a:xfrm>
        </p:spPr>
        <p:txBody>
          <a:bodyPr anchor="t">
            <a:normAutofit/>
          </a:bodyPr>
          <a:lstStyle>
            <a:lvl1pPr marL="0" indent="0">
              <a:buNone/>
              <a:defRPr sz="1350">
                <a:solidFill>
                  <a:schemeClr val="tx1">
                    <a:lumMod val="75000"/>
                    <a:lumOff val="2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358450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5384"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41601"/>
            <a:ext cx="2914650" cy="62852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241660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4" y="2429340"/>
            <a:ext cx="2900363" cy="1192676"/>
          </a:xfrm>
        </p:spPr>
        <p:txBody>
          <a:bodyPr anchor="b">
            <a:normAutofit/>
          </a:bodyPr>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4" name="Content Placeholder 3"/>
          <p:cNvSpPr>
            <a:spLocks noGrp="1"/>
          </p:cNvSpPr>
          <p:nvPr>
            <p:ph sz="half" idx="2"/>
          </p:nvPr>
        </p:nvSpPr>
        <p:spPr>
          <a:xfrm>
            <a:off x="475384" y="3622017"/>
            <a:ext cx="2900363"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9340"/>
            <a:ext cx="2914651" cy="1192675"/>
          </a:xfrm>
        </p:spPr>
        <p:txBody>
          <a:bodyPr anchor="b"/>
          <a:lstStyle>
            <a:lvl1pPr marL="0" indent="0">
              <a:spcBef>
                <a:spcPts val="0"/>
              </a:spcBef>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22017"/>
            <a:ext cx="2914651" cy="53163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805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31684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289059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1"/>
            <a:ext cx="2211705" cy="2311396"/>
          </a:xfrm>
        </p:spPr>
        <p:txBody>
          <a:bodyPr anchor="b">
            <a:normAutofit/>
          </a:bodyPr>
          <a:lstStyle>
            <a:lvl1pPr>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0" y="1430867"/>
            <a:ext cx="3471863" cy="70442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2" y="2971799"/>
            <a:ext cx="2211705" cy="5503335"/>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46200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2" y="660400"/>
            <a:ext cx="2211705" cy="2311400"/>
          </a:xfrm>
        </p:spPr>
        <p:txBody>
          <a:bodyPr anchor="b">
            <a:normAutofit/>
          </a:bodyPr>
          <a:lstStyle>
            <a:lvl1pPr>
              <a:defRPr sz="1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0" y="1430867"/>
            <a:ext cx="3471863" cy="70442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202" y="2971800"/>
            <a:ext cx="2211705" cy="5503333"/>
          </a:xfrm>
        </p:spPr>
        <p:txBody>
          <a:bodyPr>
            <a:normAutofit/>
          </a:bodyPr>
          <a:lstStyle>
            <a:lvl1pPr marL="0" indent="0">
              <a:lnSpc>
                <a:spcPct val="90000"/>
              </a:lnSpc>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448C5A-EF95-407E-8046-6291EB886C0F}" type="datetimeFigureOut">
              <a:rPr kumimoji="1" lang="ja-JP" altLang="en-US" smtClean="0"/>
              <a:t>2022/11/22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23056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4" y="528320"/>
            <a:ext cx="5915025" cy="191470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4" y="2641601"/>
            <a:ext cx="5915025" cy="62852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19">
                <a:solidFill>
                  <a:schemeClr val="tx1">
                    <a:lumMod val="65000"/>
                    <a:lumOff val="35000"/>
                  </a:schemeClr>
                </a:solidFill>
              </a:defRPr>
            </a:lvl1pPr>
          </a:lstStyle>
          <a:p>
            <a:fld id="{85448C5A-EF95-407E-8046-6291EB886C0F}" type="datetimeFigureOut">
              <a:rPr kumimoji="1" lang="ja-JP" altLang="en-US" smtClean="0"/>
              <a:t>2022/11/22</a:t>
            </a:fld>
            <a:endParaRPr kumimoji="1" lang="ja-JP" alt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19">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4847359" y="9181395"/>
            <a:ext cx="1543050" cy="527403"/>
          </a:xfrm>
          <a:prstGeom prst="rect">
            <a:avLst/>
          </a:prstGeom>
        </p:spPr>
        <p:txBody>
          <a:bodyPr vert="horz" lIns="91440" tIns="45720" rIns="91440" bIns="45720" rtlCol="0" anchor="ctr"/>
          <a:lstStyle>
            <a:lvl1pPr algn="r">
              <a:defRPr sz="619">
                <a:solidFill>
                  <a:schemeClr val="tx1">
                    <a:tint val="75000"/>
                  </a:schemeClr>
                </a:solidFill>
              </a:defRPr>
            </a:lvl1pPr>
          </a:lstStyle>
          <a:p>
            <a:fld id="{7AA7E8D0-0BFF-4B25-A146-0996CBCC69BE}" type="slidenum">
              <a:rPr kumimoji="1" lang="ja-JP" altLang="en-US" smtClean="0"/>
              <a:t>‹#›</a:t>
            </a:fld>
            <a:endParaRPr kumimoji="1" lang="ja-JP" altLang="en-US"/>
          </a:p>
        </p:txBody>
      </p:sp>
    </p:spTree>
    <p:extLst>
      <p:ext uri="{BB962C8B-B14F-4D97-AF65-F5344CB8AC3E}">
        <p14:creationId xmlns:p14="http://schemas.microsoft.com/office/powerpoint/2010/main" val="1108915467"/>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Wingdings 2" pitchFamily="18" charset="2"/>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Wingdings 2" pitchFamily="18" charset="2"/>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Wingdings 2" pitchFamily="18" charset="2"/>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Wingdings 2" pitchFamily="18" charset="2"/>
        <a:buChar char=""/>
        <a:defRPr kumimoji="1" sz="1013" kern="1200">
          <a:solidFill>
            <a:schemeClr val="tx1"/>
          </a:solidFill>
          <a:latin typeface="+mn-lt"/>
          <a:ea typeface="+mn-ea"/>
          <a:cs typeface="+mn-cs"/>
        </a:defRPr>
      </a:lvl5pPr>
      <a:lvl6pPr marL="141446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6pPr>
      <a:lvl7pPr marL="167163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7pPr>
      <a:lvl8pPr marL="1928813"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8pPr>
      <a:lvl9pPr marL="2185988" indent="-128588" algn="l" defTabSz="514350" rtl="0" eaLnBrk="1" latinLnBrk="0" hangingPunct="1">
        <a:spcBef>
          <a:spcPct val="20000"/>
        </a:spcBef>
        <a:buFont typeface="Wingdings 2" pitchFamily="18" charset="2"/>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97000"/>
          </a:schemeClr>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29F34B8-471D-A2E0-C15F-C350D550537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l="50231" t="7558" r="16066" b="2549"/>
          <a:stretch/>
        </p:blipFill>
        <p:spPr>
          <a:xfrm>
            <a:off x="-27496" y="-148460"/>
            <a:ext cx="6912992" cy="10054460"/>
          </a:xfrm>
          <a:prstGeom prst="rect">
            <a:avLst/>
          </a:prstGeom>
          <a:ln>
            <a:noFill/>
          </a:ln>
        </p:spPr>
      </p:pic>
      <p:sp>
        <p:nvSpPr>
          <p:cNvPr id="4" name="テキスト ボックス 3">
            <a:extLst>
              <a:ext uri="{FF2B5EF4-FFF2-40B4-BE49-F238E27FC236}">
                <a16:creationId xmlns:a16="http://schemas.microsoft.com/office/drawing/2014/main" id="{7A1CA029-C2BA-1BDD-159C-6B9B4090D51D}"/>
              </a:ext>
            </a:extLst>
          </p:cNvPr>
          <p:cNvSpPr txBox="1"/>
          <p:nvPr/>
        </p:nvSpPr>
        <p:spPr>
          <a:xfrm>
            <a:off x="1686330" y="23605"/>
            <a:ext cx="3711808" cy="307777"/>
          </a:xfrm>
          <a:prstGeom prst="rect">
            <a:avLst/>
          </a:prstGeom>
          <a:noFill/>
        </p:spPr>
        <p:txBody>
          <a:bodyPr wrap="square" rtlCol="0">
            <a:spAutoFit/>
          </a:bodyPr>
          <a:lstStyle/>
          <a:p>
            <a:r>
              <a:rPr kumimoji="1" lang="ja-JP" altLang="en-US" sz="1400" b="1" dirty="0">
                <a:solidFill>
                  <a:schemeClr val="tx1">
                    <a:lumMod val="75000"/>
                    <a:lumOff val="25000"/>
                  </a:schemeClr>
                </a:solidFill>
                <a:latin typeface="+mj-ea"/>
                <a:ea typeface="+mj-ea"/>
              </a:rPr>
              <a:t>令和</a:t>
            </a:r>
            <a:r>
              <a:rPr kumimoji="1" lang="ja-JP" altLang="en-US" sz="1400" b="1" dirty="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rPr>
              <a:t>４</a:t>
            </a:r>
            <a:r>
              <a:rPr kumimoji="1" lang="ja-JP" altLang="en-US" sz="1400" b="1" dirty="0">
                <a:solidFill>
                  <a:schemeClr val="tx1">
                    <a:lumMod val="75000"/>
                    <a:lumOff val="25000"/>
                  </a:schemeClr>
                </a:solidFill>
                <a:latin typeface="+mj-ea"/>
                <a:ea typeface="+mj-ea"/>
              </a:rPr>
              <a:t>年度　在宅医療・介護推進フォーラム</a:t>
            </a:r>
          </a:p>
        </p:txBody>
      </p:sp>
      <p:sp>
        <p:nvSpPr>
          <p:cNvPr id="12" name="テキスト ボックス 11">
            <a:extLst>
              <a:ext uri="{FF2B5EF4-FFF2-40B4-BE49-F238E27FC236}">
                <a16:creationId xmlns:a16="http://schemas.microsoft.com/office/drawing/2014/main" id="{667F533C-B54A-902E-7BF9-4E7994565095}"/>
              </a:ext>
            </a:extLst>
          </p:cNvPr>
          <p:cNvSpPr txBox="1"/>
          <p:nvPr/>
        </p:nvSpPr>
        <p:spPr>
          <a:xfrm>
            <a:off x="3576" y="3163572"/>
            <a:ext cx="415498" cy="369332"/>
          </a:xfrm>
          <a:prstGeom prst="rect">
            <a:avLst/>
          </a:prstGeom>
          <a:noFill/>
        </p:spPr>
        <p:txBody>
          <a:bodyPr wrap="none" rtlCol="0">
            <a:spAutoFit/>
          </a:bodyPr>
          <a:lstStyle/>
          <a:p>
            <a:r>
              <a:rPr kumimoji="1" lang="ja-JP" altLang="en-US" b="1" dirty="0"/>
              <a:t>　</a:t>
            </a:r>
            <a:endParaRPr kumimoji="1" lang="en-US" altLang="ja-JP" b="1" dirty="0"/>
          </a:p>
        </p:txBody>
      </p:sp>
      <p:sp>
        <p:nvSpPr>
          <p:cNvPr id="15" name="AutoShape 2" descr="フリーイラスト, フリーイラスト, CC0 イラスト, ベクター, AI, 動物（イラスト）, 鳥類, 鳥（トリ）, 青い鳥, クローバー, 四つ葉のクローバー">
            <a:extLst>
              <a:ext uri="{FF2B5EF4-FFF2-40B4-BE49-F238E27FC236}">
                <a16:creationId xmlns:a16="http://schemas.microsoft.com/office/drawing/2014/main" id="{B335FEB3-04BD-3F6F-D5F8-1AEB7B00147E}"/>
              </a:ext>
            </a:extLst>
          </p:cNvPr>
          <p:cNvSpPr>
            <a:spLocks noChangeAspect="1" noChangeArrowheads="1"/>
          </p:cNvSpPr>
          <p:nvPr/>
        </p:nvSpPr>
        <p:spPr bwMode="auto">
          <a:xfrm>
            <a:off x="3465513" y="7513609"/>
            <a:ext cx="53648" cy="536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8" name="図 17">
            <a:extLst>
              <a:ext uri="{FF2B5EF4-FFF2-40B4-BE49-F238E27FC236}">
                <a16:creationId xmlns:a16="http://schemas.microsoft.com/office/drawing/2014/main" id="{953ADCE9-B755-98AD-BDEC-274706AD45E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01000"/>
                    </a14:imgEffect>
                    <a14:imgEffect>
                      <a14:brightnessContrast bright="20000"/>
                    </a14:imgEffect>
                  </a14:imgLayer>
                </a14:imgProps>
              </a:ext>
              <a:ext uri="{28A0092B-C50C-407E-A947-70E740481C1C}">
                <a14:useLocalDpi xmlns:a14="http://schemas.microsoft.com/office/drawing/2010/main" val="0"/>
              </a:ext>
            </a:extLst>
          </a:blip>
          <a:srcRect t="5036"/>
          <a:stretch/>
        </p:blipFill>
        <p:spPr>
          <a:xfrm>
            <a:off x="44241" y="4181804"/>
            <a:ext cx="2690291" cy="3406401"/>
          </a:xfrm>
          <a:prstGeom prst="rect">
            <a:avLst/>
          </a:prstGeom>
        </p:spPr>
      </p:pic>
      <p:sp>
        <p:nvSpPr>
          <p:cNvPr id="38" name="テキスト ボックス 37">
            <a:extLst>
              <a:ext uri="{FF2B5EF4-FFF2-40B4-BE49-F238E27FC236}">
                <a16:creationId xmlns:a16="http://schemas.microsoft.com/office/drawing/2014/main" id="{9DF85DC1-0672-E6CE-9E40-5FD1CBF56372}"/>
              </a:ext>
            </a:extLst>
          </p:cNvPr>
          <p:cNvSpPr txBox="1"/>
          <p:nvPr/>
        </p:nvSpPr>
        <p:spPr>
          <a:xfrm>
            <a:off x="3773947" y="4255950"/>
            <a:ext cx="2690291" cy="253916"/>
          </a:xfrm>
          <a:prstGeom prst="rect">
            <a:avLst/>
          </a:prstGeom>
          <a:noFill/>
          <a:effectLst>
            <a:glow rad="127000">
              <a:schemeClr val="tx1">
                <a:lumMod val="85000"/>
                <a:lumOff val="15000"/>
              </a:schemeClr>
            </a:glow>
          </a:effectLst>
        </p:spPr>
        <p:txBody>
          <a:bodyPr wrap="square" rtlCol="0">
            <a:spAutoFit/>
          </a:bodyPr>
          <a:lstStyle/>
          <a:p>
            <a:r>
              <a:rPr kumimoji="1" lang="ja-JP" altLang="en-US" sz="1050" dirty="0">
                <a:solidFill>
                  <a:schemeClr val="tx2">
                    <a:lumMod val="50000"/>
                  </a:schemeClr>
                </a:solidFill>
              </a:rPr>
              <a:t>医療法人社団悠翔会 理事長・診療部長</a:t>
            </a:r>
          </a:p>
        </p:txBody>
      </p:sp>
      <p:sp>
        <p:nvSpPr>
          <p:cNvPr id="39" name="テキスト ボックス 38">
            <a:extLst>
              <a:ext uri="{FF2B5EF4-FFF2-40B4-BE49-F238E27FC236}">
                <a16:creationId xmlns:a16="http://schemas.microsoft.com/office/drawing/2014/main" id="{61FA97D2-871A-C3B1-FF02-4B4B03EB632C}"/>
              </a:ext>
            </a:extLst>
          </p:cNvPr>
          <p:cNvSpPr txBox="1"/>
          <p:nvPr/>
        </p:nvSpPr>
        <p:spPr>
          <a:xfrm>
            <a:off x="2747156" y="4206314"/>
            <a:ext cx="1014167" cy="584775"/>
          </a:xfrm>
          <a:prstGeom prst="rect">
            <a:avLst/>
          </a:prstGeom>
          <a:noFill/>
          <a:effectLst>
            <a:glow rad="127000">
              <a:schemeClr val="tx1">
                <a:lumMod val="95000"/>
                <a:lumOff val="5000"/>
              </a:schemeClr>
            </a:glow>
          </a:effectLst>
        </p:spPr>
        <p:txBody>
          <a:bodyPr wrap="square" rtlCol="0">
            <a:spAutoFit/>
          </a:bodyPr>
          <a:lstStyle/>
          <a:p>
            <a:r>
              <a:rPr kumimoji="1" lang="ja-JP" altLang="en-US" sz="3200" dirty="0">
                <a:solidFill>
                  <a:schemeClr val="tx1">
                    <a:lumMod val="75000"/>
                    <a:lumOff val="25000"/>
                  </a:schemeClr>
                </a:solidFill>
              </a:rPr>
              <a:t>講演</a:t>
            </a:r>
          </a:p>
        </p:txBody>
      </p:sp>
      <p:sp>
        <p:nvSpPr>
          <p:cNvPr id="23" name="タイトル 1">
            <a:extLst>
              <a:ext uri="{FF2B5EF4-FFF2-40B4-BE49-F238E27FC236}">
                <a16:creationId xmlns:a16="http://schemas.microsoft.com/office/drawing/2014/main" id="{61002790-2E3A-7DE7-40C3-D9BEF21BD80E}"/>
              </a:ext>
            </a:extLst>
          </p:cNvPr>
          <p:cNvSpPr txBox="1">
            <a:spLocks/>
          </p:cNvSpPr>
          <p:nvPr/>
        </p:nvSpPr>
        <p:spPr>
          <a:xfrm>
            <a:off x="-124362" y="239709"/>
            <a:ext cx="6982362" cy="1229619"/>
          </a:xfrm>
          <a:prstGeom prst="rect">
            <a:avLst/>
          </a:prstGeom>
        </p:spPr>
        <p:txBody>
          <a:bodyPr vert="horz" lIns="91440" tIns="45720" rIns="91440" bIns="45720" rtlCol="0" anchor="ctr">
            <a:normAutofit/>
            <a:scene3d>
              <a:camera prst="orthographicFront"/>
              <a:lightRig rig="threePt" dir="t"/>
            </a:scene3d>
            <a:sp3d extrusionH="57150" prstMaterial="plastic">
              <a:bevelT w="82550" h="38100" prst="coolSlant"/>
            </a:sp3d>
          </a:bodyPr>
          <a:lstStyle>
            <a:lvl1pPr algn="r" defTabSz="685783" rtl="0" eaLnBrk="1" latinLnBrk="0" hangingPunct="1">
              <a:lnSpc>
                <a:spcPct val="80000"/>
              </a:lnSpc>
              <a:spcBef>
                <a:spcPct val="0"/>
              </a:spcBef>
              <a:buNone/>
              <a:defRPr kumimoji="1" sz="3300" kern="1200" cap="all" spc="150" baseline="0">
                <a:solidFill>
                  <a:schemeClr val="tx1">
                    <a:lumMod val="90000"/>
                    <a:lumOff val="10000"/>
                  </a:schemeClr>
                </a:solidFill>
                <a:latin typeface="+mj-lt"/>
                <a:ea typeface="+mj-ea"/>
                <a:cs typeface="+mj-cs"/>
              </a:defRPr>
            </a:lvl1pPr>
          </a:lstStyle>
          <a:p>
            <a:pPr algn="ctr">
              <a:lnSpc>
                <a:spcPts val="3400"/>
              </a:lnSpc>
            </a:pPr>
            <a:r>
              <a:rPr lang="ja-JP" altLang="en-US" sz="3400" b="1" i="1" spc="0" dirty="0">
                <a:solidFill>
                  <a:schemeClr val="tx2">
                    <a:lumMod val="50000"/>
                    <a:alpha val="81000"/>
                  </a:schemeClr>
                </a:solidFill>
                <a:effectLst>
                  <a:innerShdw blurRad="114300">
                    <a:prstClr val="black"/>
                  </a:innerShdw>
                </a:effectLst>
              </a:rPr>
              <a:t>この地域で自分らしく生ききるために</a:t>
            </a:r>
            <a:endParaRPr lang="en-US" altLang="ja-JP" sz="3400" b="1" i="1" spc="0" dirty="0">
              <a:solidFill>
                <a:schemeClr val="tx2">
                  <a:lumMod val="50000"/>
                  <a:alpha val="81000"/>
                </a:schemeClr>
              </a:solidFill>
              <a:effectLst>
                <a:innerShdw blurRad="114300">
                  <a:prstClr val="black"/>
                </a:innerShdw>
              </a:effectLst>
            </a:endParaRPr>
          </a:p>
          <a:p>
            <a:pPr algn="ctr">
              <a:lnSpc>
                <a:spcPts val="1400"/>
              </a:lnSpc>
            </a:pPr>
            <a:br>
              <a:rPr lang="en-US" altLang="ja-JP" sz="2400" b="1" i="1" spc="0" dirty="0">
                <a:solidFill>
                  <a:schemeClr val="tx2">
                    <a:lumMod val="50000"/>
                    <a:alpha val="81000"/>
                  </a:schemeClr>
                </a:solidFill>
                <a:effectLst>
                  <a:innerShdw blurRad="114300">
                    <a:prstClr val="black"/>
                  </a:innerShdw>
                </a:effectLst>
              </a:rPr>
            </a:br>
            <a:r>
              <a:rPr lang="ja-JP" altLang="en-US" sz="2400" b="1" i="1" dirty="0">
                <a:solidFill>
                  <a:schemeClr val="tx2">
                    <a:lumMod val="50000"/>
                    <a:alpha val="81000"/>
                  </a:schemeClr>
                </a:solidFill>
                <a:effectLst>
                  <a:innerShdw blurRad="114300">
                    <a:prstClr val="black"/>
                  </a:innerShdw>
                </a:effectLst>
              </a:rPr>
              <a:t>～想いをつなぐ人生会議と在宅医療・介護～</a:t>
            </a:r>
          </a:p>
        </p:txBody>
      </p:sp>
      <p:sp>
        <p:nvSpPr>
          <p:cNvPr id="27" name="字幕 2">
            <a:extLst>
              <a:ext uri="{FF2B5EF4-FFF2-40B4-BE49-F238E27FC236}">
                <a16:creationId xmlns:a16="http://schemas.microsoft.com/office/drawing/2014/main" id="{E9D84552-6B69-4FE2-99CF-585DDA5BB04A}"/>
              </a:ext>
            </a:extLst>
          </p:cNvPr>
          <p:cNvSpPr txBox="1">
            <a:spLocks/>
          </p:cNvSpPr>
          <p:nvPr/>
        </p:nvSpPr>
        <p:spPr>
          <a:xfrm>
            <a:off x="2790874" y="8021745"/>
            <a:ext cx="4104164" cy="1036059"/>
          </a:xfrm>
          <a:prstGeom prst="rect">
            <a:avLst/>
          </a:prstGeom>
        </p:spPr>
        <p:txBody>
          <a:bodyPr vert="horz" lIns="91440" tIns="45720" rIns="91440" bIns="45720" rtlCol="0" anchor="ctr">
            <a:noAutofit/>
          </a:bodyPr>
          <a:lstStyle>
            <a:lvl1pPr marL="0" indent="0" algn="l" defTabSz="685783" rtl="0" eaLnBrk="1" latinLnBrk="0" hangingPunct="1">
              <a:lnSpc>
                <a:spcPct val="100000"/>
              </a:lnSpc>
              <a:spcBef>
                <a:spcPts val="0"/>
              </a:spcBef>
              <a:spcAft>
                <a:spcPts val="150"/>
              </a:spcAft>
              <a:buClr>
                <a:schemeClr val="accent2"/>
              </a:buClr>
              <a:buSzPct val="100000"/>
              <a:buFont typeface="Tw Cen MT" panose="020B0602020104020603" pitchFamily="34" charset="0"/>
              <a:buNone/>
              <a:defRPr kumimoji="1" sz="1200" kern="1200">
                <a:solidFill>
                  <a:schemeClr val="tx1">
                    <a:lumMod val="90000"/>
                    <a:lumOff val="10000"/>
                  </a:schemeClr>
                </a:solidFill>
                <a:latin typeface="+mn-lt"/>
                <a:ea typeface="+mn-ea"/>
                <a:cs typeface="+mn-cs"/>
              </a:defRPr>
            </a:lvl1pPr>
            <a:lvl2pPr marL="342892"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2pPr>
            <a:lvl3pPr marL="685783"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3pPr>
            <a:lvl4pPr marL="1028675"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4pPr>
            <a:lvl5pPr marL="1371566"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5pPr>
            <a:lvl6pPr marL="1714457"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6pPr>
            <a:lvl7pPr marL="2057348"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7pPr>
            <a:lvl8pPr marL="2400240"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8pPr>
            <a:lvl9pPr marL="2743132" indent="0" algn="ctr" defTabSz="685783" rtl="0" eaLnBrk="1" latinLnBrk="0" hangingPunct="1">
              <a:lnSpc>
                <a:spcPct val="90000"/>
              </a:lnSpc>
              <a:spcBef>
                <a:spcPts val="150"/>
              </a:spcBef>
              <a:spcAft>
                <a:spcPts val="300"/>
              </a:spcAft>
              <a:buClr>
                <a:schemeClr val="accent2"/>
              </a:buClr>
              <a:buFont typeface="Wingdings 3" pitchFamily="18" charset="2"/>
              <a:buNone/>
              <a:defRPr kumimoji="1" sz="1200" kern="1200">
                <a:solidFill>
                  <a:schemeClr val="tx1"/>
                </a:solidFill>
                <a:latin typeface="+mn-lt"/>
                <a:ea typeface="+mn-ea"/>
                <a:cs typeface="+mn-cs"/>
              </a:defRPr>
            </a:lvl9pPr>
          </a:lstStyle>
          <a:p>
            <a:r>
              <a:rPr lang="ja-JP" altLang="en-US" sz="1400" b="1" dirty="0">
                <a:solidFill>
                  <a:schemeClr val="tx2">
                    <a:lumMod val="50000"/>
                  </a:schemeClr>
                </a:solidFill>
                <a:effectLst>
                  <a:innerShdw blurRad="114300">
                    <a:prstClr val="black"/>
                  </a:innerShdw>
                </a:effectLst>
              </a:rPr>
              <a:t>主 催： 山形市医師会 在宅医療・介護連携室 ポピー</a:t>
            </a:r>
            <a:endParaRPr lang="en-US" altLang="ja-JP" sz="1400" b="1" dirty="0">
              <a:solidFill>
                <a:schemeClr val="tx2">
                  <a:lumMod val="50000"/>
                </a:schemeClr>
              </a:solidFill>
              <a:effectLst>
                <a:innerShdw blurRad="114300">
                  <a:prstClr val="black"/>
                </a:innerShdw>
              </a:effectLst>
            </a:endParaRPr>
          </a:p>
          <a:p>
            <a:r>
              <a:rPr lang="ja-JP" altLang="en-US" sz="1400" b="1" dirty="0">
                <a:solidFill>
                  <a:schemeClr val="tx2">
                    <a:lumMod val="50000"/>
                  </a:schemeClr>
                </a:solidFill>
                <a:effectLst>
                  <a:innerShdw blurRad="114300">
                    <a:prstClr val="black"/>
                  </a:innerShdw>
                </a:effectLst>
              </a:rPr>
              <a:t>             山形市</a:t>
            </a:r>
            <a:endParaRPr lang="en-US" altLang="ja-JP" sz="1400" b="1" dirty="0">
              <a:solidFill>
                <a:schemeClr val="tx2">
                  <a:lumMod val="50000"/>
                </a:schemeClr>
              </a:solidFill>
              <a:effectLst>
                <a:innerShdw blurRad="114300">
                  <a:prstClr val="black"/>
                </a:innerShdw>
              </a:effectLst>
            </a:endParaRPr>
          </a:p>
          <a:p>
            <a:r>
              <a:rPr lang="ja-JP" altLang="en-US" sz="1100" b="1" dirty="0">
                <a:solidFill>
                  <a:schemeClr val="tx2">
                    <a:lumMod val="50000"/>
                  </a:schemeClr>
                </a:solidFill>
                <a:effectLst>
                  <a:innerShdw blurRad="114300">
                    <a:prstClr val="black"/>
                  </a:innerShdw>
                </a:effectLst>
              </a:rPr>
              <a:t> 共  催 ：  山形在宅ケア研究会、 山形在宅ケアかんごねっと</a:t>
            </a:r>
            <a:endParaRPr lang="en-US" altLang="ja-JP" sz="1100" b="1" dirty="0">
              <a:solidFill>
                <a:schemeClr val="tx2">
                  <a:lumMod val="50000"/>
                </a:schemeClr>
              </a:solidFill>
              <a:effectLst>
                <a:innerShdw blurRad="114300">
                  <a:prstClr val="black"/>
                </a:innerShdw>
              </a:effectLst>
            </a:endParaRPr>
          </a:p>
        </p:txBody>
      </p:sp>
      <p:sp>
        <p:nvSpPr>
          <p:cNvPr id="32" name="テキスト ボックス 31">
            <a:extLst>
              <a:ext uri="{FF2B5EF4-FFF2-40B4-BE49-F238E27FC236}">
                <a16:creationId xmlns:a16="http://schemas.microsoft.com/office/drawing/2014/main" id="{A3A71A23-9FB1-F0E7-E408-DF10353AFFBA}"/>
              </a:ext>
            </a:extLst>
          </p:cNvPr>
          <p:cNvSpPr txBox="1"/>
          <p:nvPr/>
        </p:nvSpPr>
        <p:spPr>
          <a:xfrm>
            <a:off x="2790874" y="4513423"/>
            <a:ext cx="3823467" cy="3326552"/>
          </a:xfrm>
          <a:prstGeom prst="rect">
            <a:avLst/>
          </a:prstGeom>
          <a:noFill/>
          <a:effectLst>
            <a:glow rad="127000">
              <a:schemeClr val="tx1">
                <a:lumMod val="85000"/>
                <a:lumOff val="15000"/>
              </a:schemeClr>
            </a:glo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2">
                    <a:lumMod val="50000"/>
                  </a:schemeClr>
                </a:solidFill>
              </a:rPr>
              <a:t>　　　　 　  </a:t>
            </a:r>
            <a:r>
              <a:rPr kumimoji="1" lang="ja-JP" altLang="en-US" sz="2800" b="1" dirty="0">
                <a:solidFill>
                  <a:schemeClr val="tx2">
                    <a:lumMod val="50000"/>
                  </a:schemeClr>
                </a:solidFill>
              </a:rPr>
              <a:t>佐々木　淳　医師　</a:t>
            </a:r>
            <a:endParaRPr kumimoji="1" lang="ja-JP" altLang="en-US" sz="2800" b="1" i="0" u="none" strike="noStrike" kern="1200" cap="none" spc="0" normalizeH="0" baseline="0" noProof="0" dirty="0">
              <a:ln>
                <a:noFill/>
              </a:ln>
              <a:solidFill>
                <a:schemeClr val="tx2">
                  <a:lumMod val="50000"/>
                </a:schemeClr>
              </a:solidFill>
              <a:effectLst/>
              <a:uLnTx/>
              <a:uFillTx/>
              <a:latin typeface="Tw Cen MT" panose="020B0602020104020603"/>
              <a:ea typeface="メイリオ" panose="020B0604030504040204" pitchFamily="50" charset="-128"/>
              <a:cs typeface="+mn-cs"/>
            </a:endParaRPr>
          </a:p>
          <a:p>
            <a:r>
              <a:rPr kumimoji="1" lang="ja-JP" altLang="en-US" sz="1050" dirty="0">
                <a:solidFill>
                  <a:schemeClr val="tx2">
                    <a:lumMod val="50000"/>
                  </a:schemeClr>
                </a:solidFill>
              </a:rPr>
              <a:t> 　　　　　　　　　　　　　　　                     （</a:t>
            </a:r>
            <a:r>
              <a:rPr kumimoji="1" lang="en-US" altLang="ja-JP" sz="1050" dirty="0">
                <a:solidFill>
                  <a:schemeClr val="tx2">
                    <a:lumMod val="50000"/>
                  </a:schemeClr>
                </a:solidFill>
              </a:rPr>
              <a:t>Jun</a:t>
            </a:r>
            <a:r>
              <a:rPr kumimoji="1" lang="ja-JP" altLang="en-US" sz="1050" dirty="0">
                <a:solidFill>
                  <a:schemeClr val="tx2">
                    <a:lumMod val="50000"/>
                  </a:schemeClr>
                </a:solidFill>
              </a:rPr>
              <a:t> </a:t>
            </a:r>
            <a:r>
              <a:rPr kumimoji="1" lang="en-US" altLang="ja-JP" sz="1050" dirty="0">
                <a:solidFill>
                  <a:schemeClr val="tx2">
                    <a:lumMod val="50000"/>
                  </a:schemeClr>
                </a:solidFill>
              </a:rPr>
              <a:t>Sasaki</a:t>
            </a:r>
            <a:r>
              <a:rPr kumimoji="1" lang="ja-JP" altLang="en-US" sz="1050" dirty="0">
                <a:solidFill>
                  <a:schemeClr val="tx2">
                    <a:lumMod val="50000"/>
                  </a:schemeClr>
                </a:solidFill>
              </a:rPr>
              <a:t>）</a:t>
            </a:r>
            <a:endParaRPr kumimoji="1" lang="en-US" altLang="ja-JP" sz="1050" dirty="0">
              <a:solidFill>
                <a:schemeClr val="tx2">
                  <a:lumMod val="50000"/>
                </a:schemeClr>
              </a:solidFill>
            </a:endParaRPr>
          </a:p>
          <a:p>
            <a:pPr>
              <a:lnSpc>
                <a:spcPts val="800"/>
              </a:lnSpc>
            </a:pPr>
            <a:endParaRPr kumimoji="1" lang="ja-JP" altLang="en-US" sz="1050" b="1" dirty="0">
              <a:solidFill>
                <a:schemeClr val="tx1">
                  <a:lumMod val="75000"/>
                  <a:lumOff val="25000"/>
                </a:schemeClr>
              </a:solidFill>
            </a:endParaRPr>
          </a:p>
          <a:p>
            <a:r>
              <a:rPr kumimoji="1" lang="en-US" altLang="ja-JP" sz="1100" b="1" dirty="0">
                <a:solidFill>
                  <a:schemeClr val="tx2">
                    <a:lumMod val="50000"/>
                  </a:schemeClr>
                </a:solidFill>
              </a:rPr>
              <a:t>1973</a:t>
            </a:r>
            <a:r>
              <a:rPr kumimoji="1" lang="ja-JP" altLang="en-US" sz="1100" b="1" dirty="0">
                <a:solidFill>
                  <a:schemeClr val="tx2">
                    <a:lumMod val="50000"/>
                  </a:schemeClr>
                </a:solidFill>
              </a:rPr>
              <a:t>年</a:t>
            </a:r>
            <a:r>
              <a:rPr kumimoji="1" lang="ja-JP" altLang="en-US" sz="1100" dirty="0">
                <a:solidFill>
                  <a:schemeClr val="tx2">
                    <a:lumMod val="50000"/>
                  </a:schemeClr>
                </a:solidFill>
              </a:rPr>
              <a:t>京都市生まれ。手塚治虫のブラックジャックに感化され医師を志す。</a:t>
            </a:r>
            <a:endParaRPr kumimoji="1" lang="en-US" altLang="ja-JP" sz="1100" dirty="0">
              <a:solidFill>
                <a:schemeClr val="tx2">
                  <a:lumMod val="50000"/>
                </a:schemeClr>
              </a:solidFill>
            </a:endParaRPr>
          </a:p>
          <a:p>
            <a:r>
              <a:rPr kumimoji="1" lang="en-US" altLang="ja-JP" sz="1100" b="1" dirty="0">
                <a:solidFill>
                  <a:schemeClr val="tx2">
                    <a:lumMod val="50000"/>
                  </a:schemeClr>
                </a:solidFill>
              </a:rPr>
              <a:t>1998</a:t>
            </a:r>
            <a:r>
              <a:rPr kumimoji="1" lang="ja-JP" altLang="en-US" sz="1100" b="1" dirty="0">
                <a:solidFill>
                  <a:schemeClr val="tx2">
                    <a:lumMod val="50000"/>
                  </a:schemeClr>
                </a:solidFill>
              </a:rPr>
              <a:t>年</a:t>
            </a:r>
            <a:r>
              <a:rPr kumimoji="1" lang="ja-JP" altLang="en-US" sz="1100" dirty="0">
                <a:solidFill>
                  <a:schemeClr val="tx2">
                    <a:lumMod val="50000"/>
                  </a:schemeClr>
                </a:solidFill>
              </a:rPr>
              <a:t>筑波大学医学専門学群を卒業後、社会福祉法人三井記念病院に内科研修医として入職。消化器内科に進み、主に肝腫瘍のラジオ波焼灼療法などに関わる。</a:t>
            </a:r>
            <a:endParaRPr kumimoji="1" lang="en-US" altLang="ja-JP" sz="1100" dirty="0">
              <a:solidFill>
                <a:schemeClr val="tx2">
                  <a:lumMod val="50000"/>
                </a:schemeClr>
              </a:solidFill>
            </a:endParaRPr>
          </a:p>
          <a:p>
            <a:r>
              <a:rPr kumimoji="1" lang="en-US" altLang="ja-JP" sz="1100" b="1" dirty="0">
                <a:solidFill>
                  <a:schemeClr val="tx2">
                    <a:lumMod val="50000"/>
                  </a:schemeClr>
                </a:solidFill>
              </a:rPr>
              <a:t>2004</a:t>
            </a:r>
            <a:r>
              <a:rPr kumimoji="1" lang="ja-JP" altLang="en-US" sz="1100" b="1" dirty="0">
                <a:solidFill>
                  <a:schemeClr val="tx2">
                    <a:lumMod val="50000"/>
                  </a:schemeClr>
                </a:solidFill>
              </a:rPr>
              <a:t>年</a:t>
            </a:r>
            <a:r>
              <a:rPr kumimoji="1" lang="ja-JP" altLang="en-US" sz="1100" dirty="0">
                <a:solidFill>
                  <a:schemeClr val="tx2">
                    <a:lumMod val="50000"/>
                  </a:schemeClr>
                </a:solidFill>
              </a:rPr>
              <a:t>、東京大学大学院医学系研究科博士課程に進学後のアルバイトで在宅医療に出会う。 「人は病気が治らなくても幸せに生きていける」 という事実に衝撃を受け、在宅医療にのめり込む。</a:t>
            </a:r>
            <a:endParaRPr kumimoji="1" lang="en-US" altLang="ja-JP" sz="1100" dirty="0">
              <a:solidFill>
                <a:schemeClr val="tx2">
                  <a:lumMod val="50000"/>
                </a:schemeClr>
              </a:solidFill>
            </a:endParaRPr>
          </a:p>
          <a:p>
            <a:r>
              <a:rPr kumimoji="1" lang="en-US" altLang="ja-JP" sz="1100" b="1" dirty="0">
                <a:solidFill>
                  <a:schemeClr val="tx2">
                    <a:lumMod val="50000"/>
                  </a:schemeClr>
                </a:solidFill>
              </a:rPr>
              <a:t>2006</a:t>
            </a:r>
            <a:r>
              <a:rPr kumimoji="1" lang="ja-JP" altLang="en-US" sz="1100" b="1" dirty="0">
                <a:solidFill>
                  <a:schemeClr val="tx2">
                    <a:lumMod val="50000"/>
                  </a:schemeClr>
                </a:solidFill>
              </a:rPr>
              <a:t>年</a:t>
            </a:r>
            <a:r>
              <a:rPr kumimoji="1" lang="ja-JP" altLang="en-US" sz="1100" dirty="0">
                <a:solidFill>
                  <a:schemeClr val="tx2">
                    <a:lumMod val="50000"/>
                  </a:schemeClr>
                </a:solidFill>
              </a:rPr>
              <a:t>大学院を退学し、在宅療養支援診療所を開設。</a:t>
            </a:r>
            <a:endParaRPr kumimoji="1" lang="en-US" altLang="ja-JP" sz="1100" dirty="0">
              <a:solidFill>
                <a:schemeClr val="tx2">
                  <a:lumMod val="50000"/>
                </a:schemeClr>
              </a:solidFill>
            </a:endParaRPr>
          </a:p>
          <a:p>
            <a:r>
              <a:rPr kumimoji="1" lang="en-US" altLang="ja-JP" sz="1100" b="1" dirty="0">
                <a:solidFill>
                  <a:schemeClr val="tx2">
                    <a:lumMod val="50000"/>
                  </a:schemeClr>
                </a:solidFill>
              </a:rPr>
              <a:t>2008</a:t>
            </a:r>
            <a:r>
              <a:rPr kumimoji="1" lang="ja-JP" altLang="en-US" sz="1100" b="1" dirty="0">
                <a:solidFill>
                  <a:schemeClr val="tx2">
                    <a:lumMod val="50000"/>
                  </a:schemeClr>
                </a:solidFill>
              </a:rPr>
              <a:t>年</a:t>
            </a:r>
            <a:r>
              <a:rPr kumimoji="1" lang="ja-JP" altLang="en-US" sz="1100" dirty="0">
                <a:solidFill>
                  <a:schemeClr val="tx2">
                    <a:lumMod val="50000"/>
                  </a:schemeClr>
                </a:solidFill>
              </a:rPr>
              <a:t>、法人化。医療法人社団悠翔会・理事長に就任。 </a:t>
            </a:r>
            <a:endParaRPr kumimoji="1" lang="en-US" altLang="ja-JP" sz="1100" dirty="0">
              <a:solidFill>
                <a:schemeClr val="tx2">
                  <a:lumMod val="50000"/>
                </a:schemeClr>
              </a:solidFill>
            </a:endParaRPr>
          </a:p>
          <a:p>
            <a:r>
              <a:rPr kumimoji="1" lang="en-US" altLang="ja-JP" sz="1100" b="1" dirty="0">
                <a:solidFill>
                  <a:schemeClr val="tx2">
                    <a:lumMod val="50000"/>
                  </a:schemeClr>
                </a:solidFill>
              </a:rPr>
              <a:t>2021</a:t>
            </a:r>
            <a:r>
              <a:rPr kumimoji="1" lang="ja-JP" altLang="en-US" sz="1100" b="1" dirty="0">
                <a:solidFill>
                  <a:schemeClr val="tx2">
                    <a:lumMod val="50000"/>
                  </a:schemeClr>
                </a:solidFill>
              </a:rPr>
              <a:t>年</a:t>
            </a:r>
            <a:r>
              <a:rPr kumimoji="1" lang="ja-JP" altLang="en-US" sz="1100" dirty="0">
                <a:solidFill>
                  <a:schemeClr val="tx2">
                    <a:lumMod val="50000"/>
                  </a:schemeClr>
                </a:solidFill>
              </a:rPr>
              <a:t>より 内閣府規制改革推進会議専門委員。</a:t>
            </a:r>
            <a:endParaRPr kumimoji="1" lang="en-US" altLang="ja-JP" sz="1100" dirty="0">
              <a:solidFill>
                <a:schemeClr val="tx2">
                  <a:lumMod val="50000"/>
                </a:schemeClr>
              </a:solidFill>
            </a:endParaRPr>
          </a:p>
          <a:p>
            <a:r>
              <a:rPr kumimoji="1" lang="ja-JP" altLang="en-US" sz="1100" b="1" dirty="0">
                <a:solidFill>
                  <a:schemeClr val="tx2">
                    <a:lumMod val="50000"/>
                  </a:schemeClr>
                </a:solidFill>
              </a:rPr>
              <a:t>現在、</a:t>
            </a:r>
            <a:r>
              <a:rPr kumimoji="1" lang="ja-JP" altLang="en-US" sz="1100" dirty="0">
                <a:solidFill>
                  <a:schemeClr val="tx2">
                    <a:lumMod val="50000"/>
                  </a:schemeClr>
                </a:solidFill>
              </a:rPr>
              <a:t>首都圏ならびに沖縄県（南風原町）、鹿児島県（与論町）、愛知県（知多半島）に全</a:t>
            </a:r>
            <a:r>
              <a:rPr kumimoji="1" lang="en-US" altLang="ja-JP" sz="1100" dirty="0">
                <a:solidFill>
                  <a:schemeClr val="tx2">
                    <a:lumMod val="50000"/>
                  </a:schemeClr>
                </a:solidFill>
              </a:rPr>
              <a:t>21</a:t>
            </a:r>
            <a:r>
              <a:rPr kumimoji="1" lang="ja-JP" altLang="en-US" sz="1100" dirty="0">
                <a:solidFill>
                  <a:schemeClr val="tx2">
                    <a:lumMod val="50000"/>
                  </a:schemeClr>
                </a:solidFill>
              </a:rPr>
              <a:t>クリニックを展開。約</a:t>
            </a:r>
            <a:r>
              <a:rPr kumimoji="1" lang="en-US" altLang="ja-JP" sz="1100" dirty="0">
                <a:solidFill>
                  <a:schemeClr val="tx2">
                    <a:lumMod val="50000"/>
                  </a:schemeClr>
                </a:solidFill>
              </a:rPr>
              <a:t>6,700</a:t>
            </a:r>
            <a:r>
              <a:rPr kumimoji="1" lang="ja-JP" altLang="en-US" sz="1100" dirty="0">
                <a:solidFill>
                  <a:schemeClr val="tx2">
                    <a:lumMod val="50000"/>
                  </a:schemeClr>
                </a:solidFill>
              </a:rPr>
              <a:t>名の在宅患者さんへ</a:t>
            </a:r>
            <a:r>
              <a:rPr kumimoji="1" lang="en-US" altLang="ja-JP" sz="1100" dirty="0">
                <a:solidFill>
                  <a:schemeClr val="tx2">
                    <a:lumMod val="50000"/>
                  </a:schemeClr>
                </a:solidFill>
              </a:rPr>
              <a:t>24</a:t>
            </a:r>
            <a:r>
              <a:rPr kumimoji="1" lang="ja-JP" altLang="en-US" sz="1100" dirty="0">
                <a:solidFill>
                  <a:schemeClr val="tx2">
                    <a:lumMod val="50000"/>
                  </a:schemeClr>
                </a:solidFill>
              </a:rPr>
              <a:t>時間対応の在宅総合診療を行っている。</a:t>
            </a:r>
          </a:p>
        </p:txBody>
      </p:sp>
      <p:sp>
        <p:nvSpPr>
          <p:cNvPr id="3" name="テキスト ボックス 2">
            <a:extLst>
              <a:ext uri="{FF2B5EF4-FFF2-40B4-BE49-F238E27FC236}">
                <a16:creationId xmlns:a16="http://schemas.microsoft.com/office/drawing/2014/main" id="{E9FFC7A8-09A4-93D5-FE71-6CA3A3FB312C}"/>
              </a:ext>
            </a:extLst>
          </p:cNvPr>
          <p:cNvSpPr txBox="1"/>
          <p:nvPr/>
        </p:nvSpPr>
        <p:spPr>
          <a:xfrm>
            <a:off x="2790874" y="8920541"/>
            <a:ext cx="4560185" cy="11079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en-US" altLang="ja-JP" sz="1200" b="1" dirty="0">
                <a:solidFill>
                  <a:schemeClr val="tx2">
                    <a:lumMod val="50000"/>
                  </a:schemeClr>
                </a:solidFill>
                <a:latin typeface="+mn-ea"/>
              </a:rPr>
              <a:t>【</a:t>
            </a:r>
            <a:r>
              <a:rPr kumimoji="1" lang="ja-JP" altLang="en-US" sz="1200" b="1" dirty="0">
                <a:solidFill>
                  <a:schemeClr val="tx2">
                    <a:lumMod val="50000"/>
                  </a:schemeClr>
                </a:solidFill>
                <a:latin typeface="+mn-ea"/>
              </a:rPr>
              <a:t>お問合せ</a:t>
            </a:r>
            <a:r>
              <a:rPr kumimoji="1" lang="en-US" altLang="ja-JP" sz="1200" b="1" dirty="0">
                <a:solidFill>
                  <a:schemeClr val="tx2">
                    <a:lumMod val="50000"/>
                  </a:schemeClr>
                </a:solidFill>
                <a:latin typeface="+mn-ea"/>
              </a:rPr>
              <a:t>】</a:t>
            </a:r>
            <a:r>
              <a:rPr kumimoji="1" lang="ja-JP" altLang="en-US" sz="1200" b="1" dirty="0">
                <a:solidFill>
                  <a:schemeClr val="tx2">
                    <a:lumMod val="50000"/>
                  </a:schemeClr>
                </a:solidFill>
                <a:latin typeface="+mn-ea"/>
              </a:rPr>
              <a:t>　</a:t>
            </a:r>
            <a:r>
              <a:rPr kumimoji="1" lang="ja-JP" altLang="en-US" sz="1050" b="1" spc="100" dirty="0">
                <a:solidFill>
                  <a:schemeClr val="tx2">
                    <a:lumMod val="50000"/>
                  </a:schemeClr>
                </a:solidFill>
                <a:latin typeface="+mn-ea"/>
              </a:rPr>
              <a:t>（平日</a:t>
            </a:r>
            <a:r>
              <a:rPr kumimoji="1" lang="ja-JP" altLang="en-US" sz="1050" b="1" spc="-300"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９  ：  ０     ０      </a:t>
            </a:r>
            <a:r>
              <a:rPr kumimoji="1" lang="ja-JP" altLang="en-US" sz="1050" b="1" spc="100"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a:t>
            </a:r>
            <a:r>
              <a:rPr kumimoji="1" lang="ja-JP" altLang="en-US" sz="1050" b="1" spc="-300"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１  ６  ：   ０    ０     </a:t>
            </a:r>
            <a:r>
              <a:rPr kumimoji="1" lang="ja-JP" altLang="en-US" sz="1050" b="1" spc="100" dirty="0">
                <a:solidFill>
                  <a:schemeClr val="tx2">
                    <a:lumMod val="50000"/>
                  </a:schemeClr>
                </a:solidFill>
                <a:latin typeface="+mn-ea"/>
              </a:rPr>
              <a:t>）</a:t>
            </a:r>
            <a:endParaRPr kumimoji="1" lang="en-US" altLang="ja-JP" sz="1050" b="1" spc="100" dirty="0">
              <a:solidFill>
                <a:schemeClr val="tx2">
                  <a:lumMod val="50000"/>
                </a:schemeClr>
              </a:solidFill>
              <a:latin typeface="+mn-ea"/>
            </a:endParaRPr>
          </a:p>
          <a:p>
            <a:pPr>
              <a:lnSpc>
                <a:spcPct val="150000"/>
              </a:lnSpc>
            </a:pPr>
            <a:r>
              <a:rPr kumimoji="1" lang="ja-JP" altLang="en-US" sz="1200" b="1" spc="-200" dirty="0">
                <a:solidFill>
                  <a:schemeClr val="tx2">
                    <a:lumMod val="50000"/>
                  </a:schemeClr>
                </a:solidFill>
                <a:latin typeface="+mn-ea"/>
              </a:rPr>
              <a:t>　</a:t>
            </a:r>
            <a:r>
              <a:rPr kumimoji="1" lang="ja-JP" altLang="en-US" sz="1100" b="1" spc="-200" dirty="0">
                <a:solidFill>
                  <a:schemeClr val="tx2">
                    <a:lumMod val="50000"/>
                  </a:schemeClr>
                </a:solidFill>
                <a:latin typeface="+mn-ea"/>
              </a:rPr>
              <a:t>山  形  市  医  師  会 　   在  宅  医  療  ・介  護  連  携  室   ポ  ピ  ー</a:t>
            </a:r>
            <a:endParaRPr kumimoji="1" lang="en-US" altLang="ja-JP" sz="1100" b="1" spc="-200" dirty="0">
              <a:solidFill>
                <a:schemeClr val="tx2">
                  <a:lumMod val="50000"/>
                </a:schemeClr>
              </a:solidFill>
              <a:latin typeface="+mn-ea"/>
            </a:endParaRPr>
          </a:p>
          <a:p>
            <a:r>
              <a:rPr kumimoji="1" lang="ja-JP" altLang="en-US" sz="1100" b="1" dirty="0">
                <a:solidFill>
                  <a:schemeClr val="tx2">
                    <a:lumMod val="50000"/>
                  </a:schemeClr>
                </a:solidFill>
                <a:latin typeface="+mn-ea"/>
              </a:rPr>
              <a:t> 　　　　</a:t>
            </a:r>
            <a:r>
              <a:rPr kumimoji="1" lang="ja-JP" altLang="en-US" sz="1050" b="1" dirty="0">
                <a:solidFill>
                  <a:schemeClr val="tx2">
                    <a:lumMod val="50000"/>
                  </a:schemeClr>
                </a:solidFill>
                <a:latin typeface="+mn-ea"/>
              </a:rPr>
              <a:t>〒</a:t>
            </a:r>
            <a:r>
              <a:rPr kumimoji="1" lang="en-US" altLang="ja-JP" sz="1050" b="1"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990-0039</a:t>
            </a:r>
            <a:r>
              <a:rPr kumimoji="1" lang="ja-JP" altLang="en-US" sz="1050" b="1" dirty="0">
                <a:solidFill>
                  <a:schemeClr val="tx2">
                    <a:lumMod val="50000"/>
                  </a:schemeClr>
                </a:solidFill>
                <a:latin typeface="+mn-ea"/>
              </a:rPr>
              <a:t>　</a:t>
            </a:r>
            <a:r>
              <a:rPr kumimoji="1" lang="ja-JP" altLang="en-US" sz="1050" b="1" spc="300" dirty="0">
                <a:solidFill>
                  <a:schemeClr val="tx2">
                    <a:lumMod val="50000"/>
                  </a:schemeClr>
                </a:solidFill>
                <a:latin typeface="+mn-ea"/>
              </a:rPr>
              <a:t>　山形市香澄町</a:t>
            </a:r>
            <a:r>
              <a:rPr kumimoji="1" lang="en-US" altLang="ja-JP" sz="1050" b="1" spc="300"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2</a:t>
            </a:r>
            <a:r>
              <a:rPr kumimoji="1" lang="ja-JP" altLang="en-US" sz="1050" b="1" spc="300" dirty="0">
                <a:solidFill>
                  <a:schemeClr val="tx2">
                    <a:lumMod val="50000"/>
                  </a:schemeClr>
                </a:solidFill>
                <a:latin typeface="+mn-ea"/>
              </a:rPr>
              <a:t>丁目</a:t>
            </a:r>
            <a:r>
              <a:rPr kumimoji="1" lang="ja-JP" altLang="en-US" sz="1050" b="1" spc="300"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９－３９</a:t>
            </a:r>
            <a:r>
              <a:rPr kumimoji="1" lang="ja-JP" altLang="en-US" sz="1050" b="1" spc="300" dirty="0">
                <a:solidFill>
                  <a:schemeClr val="tx2">
                    <a:lumMod val="50000"/>
                  </a:schemeClr>
                </a:solidFill>
                <a:latin typeface="+mn-ea"/>
              </a:rPr>
              <a:t>　</a:t>
            </a:r>
            <a:endParaRPr kumimoji="1" lang="en-US" altLang="ja-JP" sz="1050" b="1" spc="300" dirty="0">
              <a:solidFill>
                <a:schemeClr val="tx2">
                  <a:lumMod val="50000"/>
                </a:schemeClr>
              </a:solidFill>
              <a:latin typeface="+mn-ea"/>
            </a:endParaRPr>
          </a:p>
          <a:p>
            <a:r>
              <a:rPr kumimoji="1" lang="ja-JP" altLang="en-US" sz="900" b="1" dirty="0">
                <a:solidFill>
                  <a:schemeClr val="tx2">
                    <a:lumMod val="50000"/>
                  </a:schemeClr>
                </a:solidFill>
                <a:latin typeface="+mn-ea"/>
              </a:rPr>
              <a:t>  電 話  </a:t>
            </a:r>
            <a:r>
              <a:rPr kumimoji="1" lang="en-US" altLang="ja-JP" sz="2400" b="1" dirty="0">
                <a:solidFill>
                  <a:schemeClr val="tx2">
                    <a:lumMod val="50000"/>
                  </a:schemeClr>
                </a:solidFill>
                <a:latin typeface="UD デジタル 教科書体 NP-R" panose="02020400000000000000" pitchFamily="18" charset="-128"/>
                <a:ea typeface="UD デジタル 教科書体 NP-R" panose="02020400000000000000" pitchFamily="18" charset="-128"/>
              </a:rPr>
              <a:t>023-641-5555</a:t>
            </a:r>
            <a:r>
              <a:rPr kumimoji="1" lang="ja-JP" altLang="en-US" sz="1100" b="1" dirty="0">
                <a:solidFill>
                  <a:schemeClr val="tx2">
                    <a:lumMod val="50000"/>
                  </a:schemeClr>
                </a:solidFill>
                <a:latin typeface="+mn-ea"/>
              </a:rPr>
              <a:t>　   </a:t>
            </a:r>
            <a:r>
              <a:rPr kumimoji="1" lang="ja-JP" altLang="en-US" sz="1050" b="1" dirty="0">
                <a:solidFill>
                  <a:schemeClr val="tx2">
                    <a:lumMod val="50000"/>
                  </a:schemeClr>
                </a:solidFill>
                <a:latin typeface="+mn-ea"/>
              </a:rPr>
              <a:t>担当  鹿野・大場</a:t>
            </a:r>
          </a:p>
        </p:txBody>
      </p:sp>
      <p:sp>
        <p:nvSpPr>
          <p:cNvPr id="2" name="テキスト ボックス 1">
            <a:extLst>
              <a:ext uri="{FF2B5EF4-FFF2-40B4-BE49-F238E27FC236}">
                <a16:creationId xmlns:a16="http://schemas.microsoft.com/office/drawing/2014/main" id="{59E54595-F766-55C4-26FB-347235C30532}"/>
              </a:ext>
            </a:extLst>
          </p:cNvPr>
          <p:cNvSpPr txBox="1"/>
          <p:nvPr/>
        </p:nvSpPr>
        <p:spPr>
          <a:xfrm>
            <a:off x="60129" y="1490664"/>
            <a:ext cx="6805068" cy="830997"/>
          </a:xfrm>
          <a:prstGeom prst="rect">
            <a:avLst/>
          </a:prstGeom>
          <a:noFill/>
        </p:spPr>
        <p:txBody>
          <a:bodyPr wrap="none" rtlCol="0">
            <a:spAutoFit/>
          </a:bodyPr>
          <a:lstStyle/>
          <a:p>
            <a:pPr algn="ctr"/>
            <a:r>
              <a:rPr kumimoji="1" lang="en-US" altLang="ja-JP" sz="1600" dirty="0">
                <a:solidFill>
                  <a:schemeClr val="accent4">
                    <a:lumMod val="50000"/>
                  </a:schemeClr>
                </a:solidFill>
              </a:rPr>
              <a:t>11</a:t>
            </a:r>
            <a:r>
              <a:rPr kumimoji="1" lang="ja-JP" altLang="en-US" sz="1600" dirty="0">
                <a:solidFill>
                  <a:schemeClr val="accent4">
                    <a:lumMod val="50000"/>
                  </a:schemeClr>
                </a:solidFill>
              </a:rPr>
              <a:t>月</a:t>
            </a:r>
            <a:r>
              <a:rPr kumimoji="1" lang="en-US" altLang="ja-JP" sz="1600" dirty="0">
                <a:solidFill>
                  <a:schemeClr val="accent4">
                    <a:lumMod val="50000"/>
                  </a:schemeClr>
                </a:solidFill>
              </a:rPr>
              <a:t>17</a:t>
            </a:r>
            <a:r>
              <a:rPr kumimoji="1" lang="ja-JP" altLang="en-US" sz="1600" dirty="0">
                <a:solidFill>
                  <a:schemeClr val="accent4">
                    <a:lumMod val="50000"/>
                  </a:schemeClr>
                </a:solidFill>
              </a:rPr>
              <a:t>日に山形ビッグウイングで行われた在宅医療介護・推進フォーラム</a:t>
            </a:r>
            <a:endParaRPr kumimoji="1" lang="en-US" altLang="ja-JP" sz="1600" dirty="0">
              <a:solidFill>
                <a:schemeClr val="accent4">
                  <a:lumMod val="50000"/>
                </a:schemeClr>
              </a:solidFill>
            </a:endParaRPr>
          </a:p>
          <a:p>
            <a:pPr algn="ctr"/>
            <a:r>
              <a:rPr kumimoji="1" lang="ja-JP" altLang="en-US" sz="1600" dirty="0">
                <a:solidFill>
                  <a:schemeClr val="accent4">
                    <a:lumMod val="50000"/>
                  </a:schemeClr>
                </a:solidFill>
              </a:rPr>
              <a:t>「講演会に行きたかった！」　「もう一度お話を聞きたい！」　の声にお応えして</a:t>
            </a:r>
            <a:endParaRPr kumimoji="1" lang="en-US" altLang="ja-JP" sz="1600" dirty="0">
              <a:solidFill>
                <a:schemeClr val="accent4">
                  <a:lumMod val="50000"/>
                </a:schemeClr>
              </a:solidFill>
            </a:endParaRPr>
          </a:p>
          <a:p>
            <a:pPr algn="ctr"/>
            <a:r>
              <a:rPr kumimoji="1" lang="ja-JP" altLang="en-US" sz="1600" dirty="0">
                <a:solidFill>
                  <a:schemeClr val="accent4">
                    <a:lumMod val="50000"/>
                  </a:schemeClr>
                </a:solidFill>
              </a:rPr>
              <a:t>　　　　　　　　　配信期間と公開対象者を限定し、オンデマンド配信を行います</a:t>
            </a:r>
          </a:p>
        </p:txBody>
      </p:sp>
      <p:sp>
        <p:nvSpPr>
          <p:cNvPr id="8" name="フローチャート: データ 7">
            <a:extLst>
              <a:ext uri="{FF2B5EF4-FFF2-40B4-BE49-F238E27FC236}">
                <a16:creationId xmlns:a16="http://schemas.microsoft.com/office/drawing/2014/main" id="{998C0A4E-7664-8FF5-03EB-6F5ABCF888A1}"/>
              </a:ext>
            </a:extLst>
          </p:cNvPr>
          <p:cNvSpPr/>
          <p:nvPr/>
        </p:nvSpPr>
        <p:spPr>
          <a:xfrm>
            <a:off x="1826590" y="2460535"/>
            <a:ext cx="7863000" cy="1057461"/>
          </a:xfrm>
          <a:prstGeom prst="flowChartInputOutput">
            <a:avLst/>
          </a:prstGeom>
          <a:solidFill>
            <a:schemeClr val="accent5">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8703011-58A9-7303-86C7-CBAC4F4B6008}"/>
              </a:ext>
            </a:extLst>
          </p:cNvPr>
          <p:cNvSpPr txBox="1"/>
          <p:nvPr/>
        </p:nvSpPr>
        <p:spPr>
          <a:xfrm>
            <a:off x="2152044" y="2691965"/>
            <a:ext cx="5226662" cy="615553"/>
          </a:xfrm>
          <a:prstGeom prst="rect">
            <a:avLst/>
          </a:prstGeom>
          <a:noFill/>
        </p:spPr>
        <p:txBody>
          <a:bodyPr wrap="square" rtlCol="0">
            <a:spAutoFit/>
          </a:bodyPr>
          <a:lstStyle/>
          <a:p>
            <a:r>
              <a:rPr kumimoji="1" lang="ja-JP" altLang="en-US" i="1" dirty="0"/>
              <a:t>　　　　　</a:t>
            </a:r>
            <a:r>
              <a:rPr kumimoji="1" lang="ja-JP" altLang="en-US" sz="1600" i="1" dirty="0">
                <a:solidFill>
                  <a:schemeClr val="bg1"/>
                </a:solidFill>
              </a:rPr>
              <a:t>病気や障がいがあっても、認知症になっても</a:t>
            </a:r>
            <a:endParaRPr kumimoji="1" lang="en-US" altLang="ja-JP" sz="1600" i="1" dirty="0">
              <a:solidFill>
                <a:schemeClr val="bg1"/>
              </a:solidFill>
            </a:endParaRPr>
          </a:p>
          <a:p>
            <a:r>
              <a:rPr kumimoji="1" lang="ja-JP" altLang="en-US" sz="1600" i="1" dirty="0">
                <a:solidFill>
                  <a:schemeClr val="bg1"/>
                </a:solidFill>
              </a:rPr>
              <a:t>　　自分の人生を豊かに生きるための道筋とは</a:t>
            </a:r>
            <a:r>
              <a:rPr kumimoji="1" lang="en-US" altLang="ja-JP" sz="1600" i="1" dirty="0">
                <a:solidFill>
                  <a:schemeClr val="bg1"/>
                </a:solidFill>
              </a:rPr>
              <a:t>…</a:t>
            </a:r>
            <a:endParaRPr kumimoji="1" lang="ja-JP" altLang="en-US" sz="1600" i="1" dirty="0">
              <a:solidFill>
                <a:schemeClr val="bg1"/>
              </a:solidFill>
            </a:endParaRPr>
          </a:p>
        </p:txBody>
      </p:sp>
      <p:sp>
        <p:nvSpPr>
          <p:cNvPr id="9" name="正方形/長方形 8">
            <a:extLst>
              <a:ext uri="{FF2B5EF4-FFF2-40B4-BE49-F238E27FC236}">
                <a16:creationId xmlns:a16="http://schemas.microsoft.com/office/drawing/2014/main" id="{2DF48924-6329-EE55-BFA7-81ED6310178B}"/>
              </a:ext>
            </a:extLst>
          </p:cNvPr>
          <p:cNvSpPr/>
          <p:nvPr/>
        </p:nvSpPr>
        <p:spPr>
          <a:xfrm>
            <a:off x="65900" y="2306529"/>
            <a:ext cx="1655365" cy="1654256"/>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DBB6095-771F-8653-8759-E131ED85E81F}"/>
              </a:ext>
            </a:extLst>
          </p:cNvPr>
          <p:cNvSpPr txBox="1"/>
          <p:nvPr/>
        </p:nvSpPr>
        <p:spPr>
          <a:xfrm>
            <a:off x="1274695" y="3422175"/>
            <a:ext cx="6104011" cy="769441"/>
          </a:xfrm>
          <a:prstGeom prst="rect">
            <a:avLst/>
          </a:prstGeom>
          <a:noFill/>
        </p:spPr>
        <p:txBody>
          <a:bodyPr wrap="square" rtlCol="0">
            <a:spAutoFit/>
          </a:bodyPr>
          <a:lstStyle/>
          <a:p>
            <a:r>
              <a:rPr kumimoji="1" lang="ja-JP" altLang="en-US" sz="3200" dirty="0"/>
              <a:t>    　 </a:t>
            </a:r>
            <a:r>
              <a:rPr kumimoji="1" lang="en-US" altLang="ja-JP" sz="2800" dirty="0"/>
              <a:t>https://youtu.be/Pc8_aJFoCTE</a:t>
            </a:r>
          </a:p>
          <a:p>
            <a:r>
              <a:rPr kumimoji="1" lang="en-US" altLang="ja-JP" sz="1200" dirty="0"/>
              <a:t>                                             【</a:t>
            </a:r>
            <a:r>
              <a:rPr kumimoji="1" lang="ja-JP" altLang="en-US" sz="1200" dirty="0"/>
              <a:t>配信期間：令和</a:t>
            </a:r>
            <a:r>
              <a:rPr kumimoji="1" lang="en-US" altLang="ja-JP" sz="1200" dirty="0"/>
              <a:t>4</a:t>
            </a:r>
            <a:r>
              <a:rPr kumimoji="1" lang="ja-JP" altLang="en-US" sz="1200" dirty="0"/>
              <a:t>年</a:t>
            </a:r>
            <a:r>
              <a:rPr kumimoji="1" lang="en-US" altLang="ja-JP" sz="1200" dirty="0"/>
              <a:t>11</a:t>
            </a:r>
            <a:r>
              <a:rPr kumimoji="1" lang="ja-JP" altLang="en-US" sz="1200" dirty="0"/>
              <a:t>月</a:t>
            </a:r>
            <a:r>
              <a:rPr kumimoji="1" lang="en-US" altLang="ja-JP" sz="1200" dirty="0"/>
              <a:t>24</a:t>
            </a:r>
            <a:r>
              <a:rPr kumimoji="1" lang="ja-JP" altLang="en-US" sz="1200" dirty="0"/>
              <a:t>日（木）～令和</a:t>
            </a:r>
            <a:r>
              <a:rPr kumimoji="1" lang="en-US" altLang="ja-JP" sz="1200" dirty="0"/>
              <a:t>4</a:t>
            </a:r>
            <a:r>
              <a:rPr kumimoji="1" lang="ja-JP" altLang="en-US" sz="1200" dirty="0"/>
              <a:t>年</a:t>
            </a:r>
            <a:r>
              <a:rPr kumimoji="1" lang="en-US" altLang="ja-JP" sz="1200" dirty="0"/>
              <a:t>12</a:t>
            </a:r>
            <a:r>
              <a:rPr kumimoji="1" lang="ja-JP" altLang="en-US" sz="1200" dirty="0"/>
              <a:t>月</a:t>
            </a:r>
            <a:r>
              <a:rPr kumimoji="1" lang="en-US" altLang="ja-JP" sz="1200" dirty="0"/>
              <a:t>27</a:t>
            </a:r>
            <a:r>
              <a:rPr kumimoji="1" lang="ja-JP" altLang="en-US" sz="1200" dirty="0"/>
              <a:t>日（水）</a:t>
            </a:r>
            <a:r>
              <a:rPr kumimoji="1" lang="en-US" altLang="ja-JP" sz="1200" dirty="0"/>
              <a:t>】</a:t>
            </a:r>
            <a:r>
              <a:rPr kumimoji="1" lang="ja-JP" altLang="en-US" sz="1200" dirty="0"/>
              <a:t>　　　　　　　　　　　　</a:t>
            </a:r>
          </a:p>
        </p:txBody>
      </p:sp>
      <p:sp>
        <p:nvSpPr>
          <p:cNvPr id="11" name="正方形/長方形 10">
            <a:extLst>
              <a:ext uri="{FF2B5EF4-FFF2-40B4-BE49-F238E27FC236}">
                <a16:creationId xmlns:a16="http://schemas.microsoft.com/office/drawing/2014/main" id="{362E8DAE-EE16-7D58-6C03-BDFEE829F954}"/>
              </a:ext>
            </a:extLst>
          </p:cNvPr>
          <p:cNvSpPr/>
          <p:nvPr/>
        </p:nvSpPr>
        <p:spPr>
          <a:xfrm>
            <a:off x="877379" y="8607431"/>
            <a:ext cx="1167270" cy="1204261"/>
          </a:xfrm>
          <a:prstGeom prst="rect">
            <a:avLst/>
          </a:prstGeom>
          <a:solidFill>
            <a:schemeClr val="accent5">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5B10C32A-D4A6-7BE3-E239-A5C835AE4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87" y="2563017"/>
            <a:ext cx="1171575" cy="1171575"/>
          </a:xfrm>
          <a:prstGeom prst="rect">
            <a:avLst/>
          </a:prstGeom>
        </p:spPr>
      </p:pic>
      <p:sp>
        <p:nvSpPr>
          <p:cNvPr id="24" name="テキスト ボックス 23">
            <a:extLst>
              <a:ext uri="{FF2B5EF4-FFF2-40B4-BE49-F238E27FC236}">
                <a16:creationId xmlns:a16="http://schemas.microsoft.com/office/drawing/2014/main" id="{DCD02E8B-C791-28E0-4E24-B7A6963BC792}"/>
              </a:ext>
            </a:extLst>
          </p:cNvPr>
          <p:cNvSpPr txBox="1"/>
          <p:nvPr/>
        </p:nvSpPr>
        <p:spPr>
          <a:xfrm>
            <a:off x="458216" y="2287148"/>
            <a:ext cx="902811" cy="307777"/>
          </a:xfrm>
          <a:prstGeom prst="rect">
            <a:avLst/>
          </a:prstGeom>
          <a:noFill/>
        </p:spPr>
        <p:txBody>
          <a:bodyPr wrap="none" rtlCol="0">
            <a:spAutoFit/>
          </a:bodyPr>
          <a:lstStyle/>
          <a:p>
            <a:r>
              <a:rPr kumimoji="1" lang="ja-JP" altLang="en-US" sz="1400" b="1" dirty="0"/>
              <a:t>配信動画</a:t>
            </a:r>
          </a:p>
        </p:txBody>
      </p:sp>
      <p:sp>
        <p:nvSpPr>
          <p:cNvPr id="25" name="テキスト ボックス 24">
            <a:extLst>
              <a:ext uri="{FF2B5EF4-FFF2-40B4-BE49-F238E27FC236}">
                <a16:creationId xmlns:a16="http://schemas.microsoft.com/office/drawing/2014/main" id="{B25E9DD5-1F01-5887-C481-D94298F5BD7B}"/>
              </a:ext>
            </a:extLst>
          </p:cNvPr>
          <p:cNvSpPr txBox="1"/>
          <p:nvPr/>
        </p:nvSpPr>
        <p:spPr>
          <a:xfrm>
            <a:off x="492117" y="3692163"/>
            <a:ext cx="897269" cy="307777"/>
          </a:xfrm>
          <a:prstGeom prst="rect">
            <a:avLst/>
          </a:prstGeom>
          <a:noFill/>
        </p:spPr>
        <p:txBody>
          <a:bodyPr wrap="square" rtlCol="0">
            <a:spAutoFit/>
          </a:bodyPr>
          <a:lstStyle/>
          <a:p>
            <a:r>
              <a:rPr kumimoji="1" lang="en-US" altLang="ja-JP" sz="1400" b="1" dirty="0"/>
              <a:t>QR</a:t>
            </a:r>
            <a:r>
              <a:rPr kumimoji="1" lang="ja-JP" altLang="en-US" sz="1400" b="1" dirty="0"/>
              <a:t>コード</a:t>
            </a:r>
          </a:p>
        </p:txBody>
      </p:sp>
      <p:sp>
        <p:nvSpPr>
          <p:cNvPr id="30" name="テキスト ボックス 29">
            <a:extLst>
              <a:ext uri="{FF2B5EF4-FFF2-40B4-BE49-F238E27FC236}">
                <a16:creationId xmlns:a16="http://schemas.microsoft.com/office/drawing/2014/main" id="{80B1B7F7-B306-437E-6025-8122EE22F9FC}"/>
              </a:ext>
            </a:extLst>
          </p:cNvPr>
          <p:cNvSpPr txBox="1"/>
          <p:nvPr/>
        </p:nvSpPr>
        <p:spPr>
          <a:xfrm>
            <a:off x="824790" y="8575264"/>
            <a:ext cx="1293944" cy="261610"/>
          </a:xfrm>
          <a:prstGeom prst="rect">
            <a:avLst/>
          </a:prstGeom>
          <a:noFill/>
        </p:spPr>
        <p:txBody>
          <a:bodyPr wrap="none" rtlCol="0">
            <a:spAutoFit/>
          </a:bodyPr>
          <a:lstStyle/>
          <a:p>
            <a:r>
              <a:rPr kumimoji="1" lang="ja-JP" altLang="en-US" sz="1100" b="1" dirty="0"/>
              <a:t>アンケートフォーム</a:t>
            </a:r>
          </a:p>
        </p:txBody>
      </p:sp>
      <p:sp>
        <p:nvSpPr>
          <p:cNvPr id="31" name="テキスト ボックス 30">
            <a:extLst>
              <a:ext uri="{FF2B5EF4-FFF2-40B4-BE49-F238E27FC236}">
                <a16:creationId xmlns:a16="http://schemas.microsoft.com/office/drawing/2014/main" id="{6464124F-8175-4E0F-38AB-25F76272AB19}"/>
              </a:ext>
            </a:extLst>
          </p:cNvPr>
          <p:cNvSpPr txBox="1"/>
          <p:nvPr/>
        </p:nvSpPr>
        <p:spPr>
          <a:xfrm>
            <a:off x="1134629" y="9583973"/>
            <a:ext cx="897269" cy="253916"/>
          </a:xfrm>
          <a:prstGeom prst="rect">
            <a:avLst/>
          </a:prstGeom>
          <a:noFill/>
        </p:spPr>
        <p:txBody>
          <a:bodyPr wrap="square" rtlCol="0">
            <a:spAutoFit/>
          </a:bodyPr>
          <a:lstStyle/>
          <a:p>
            <a:r>
              <a:rPr kumimoji="1" lang="en-US" altLang="ja-JP" sz="1050" b="1" dirty="0"/>
              <a:t>QR</a:t>
            </a:r>
            <a:r>
              <a:rPr kumimoji="1" lang="ja-JP" altLang="en-US" sz="1050" b="1" dirty="0"/>
              <a:t>コード</a:t>
            </a:r>
          </a:p>
        </p:txBody>
      </p:sp>
      <p:sp>
        <p:nvSpPr>
          <p:cNvPr id="14" name="矢印: 五方向 13">
            <a:extLst>
              <a:ext uri="{FF2B5EF4-FFF2-40B4-BE49-F238E27FC236}">
                <a16:creationId xmlns:a16="http://schemas.microsoft.com/office/drawing/2014/main" id="{5CA71D76-53F2-114D-4BC7-A1ED8BA9E0FB}"/>
              </a:ext>
            </a:extLst>
          </p:cNvPr>
          <p:cNvSpPr/>
          <p:nvPr/>
        </p:nvSpPr>
        <p:spPr>
          <a:xfrm>
            <a:off x="-15847" y="7705898"/>
            <a:ext cx="2690292" cy="807225"/>
          </a:xfrm>
          <a:prstGeom prst="homePlate">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正方形/長方形 16">
            <a:extLst>
              <a:ext uri="{FF2B5EF4-FFF2-40B4-BE49-F238E27FC236}">
                <a16:creationId xmlns:a16="http://schemas.microsoft.com/office/drawing/2014/main" id="{BDB30085-BE44-C624-4D66-94FA20774CC1}"/>
              </a:ext>
            </a:extLst>
          </p:cNvPr>
          <p:cNvSpPr/>
          <p:nvPr/>
        </p:nvSpPr>
        <p:spPr>
          <a:xfrm>
            <a:off x="243659" y="7780078"/>
            <a:ext cx="1977351"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1" lang="ja-JP" altLang="en-US" sz="1200" b="1" dirty="0">
                <a:ln/>
                <a:solidFill>
                  <a:schemeClr val="tx2">
                    <a:lumMod val="50000"/>
                  </a:schemeClr>
                </a:solidFill>
              </a:rPr>
              <a:t>今後の参考のため</a:t>
            </a:r>
            <a:endParaRPr kumimoji="1" lang="en-US" altLang="ja-JP" sz="1200" b="1" dirty="0">
              <a:ln/>
              <a:solidFill>
                <a:schemeClr val="tx2">
                  <a:lumMod val="50000"/>
                </a:schemeClr>
              </a:solidFill>
            </a:endParaRPr>
          </a:p>
          <a:p>
            <a:pPr algn="ctr"/>
            <a:r>
              <a:rPr kumimoji="1" lang="ja-JP" altLang="en-US" sz="1200" b="1" dirty="0">
                <a:ln/>
                <a:solidFill>
                  <a:schemeClr val="tx2">
                    <a:lumMod val="50000"/>
                  </a:schemeClr>
                </a:solidFill>
              </a:rPr>
              <a:t>動画をご覧になられた方は</a:t>
            </a:r>
            <a:endParaRPr kumimoji="1" lang="en-US" altLang="ja-JP" sz="1200" b="1" dirty="0">
              <a:ln/>
              <a:solidFill>
                <a:schemeClr val="tx2">
                  <a:lumMod val="50000"/>
                </a:schemeClr>
              </a:solidFill>
            </a:endParaRPr>
          </a:p>
          <a:p>
            <a:pPr algn="ctr"/>
            <a:r>
              <a:rPr kumimoji="1" lang="ja-JP" altLang="en-US" sz="1200" b="1" dirty="0">
                <a:ln/>
                <a:solidFill>
                  <a:schemeClr val="tx2">
                    <a:lumMod val="50000"/>
                  </a:schemeClr>
                </a:solidFill>
              </a:rPr>
              <a:t>アンケートへご回答ください</a:t>
            </a:r>
            <a:endParaRPr lang="ja-JP" altLang="en-US" sz="1200" b="1" dirty="0">
              <a:ln/>
              <a:solidFill>
                <a:schemeClr val="tx2">
                  <a:lumMod val="50000"/>
                </a:schemeClr>
              </a:solidFill>
            </a:endParaRPr>
          </a:p>
        </p:txBody>
      </p:sp>
      <p:pic>
        <p:nvPicPr>
          <p:cNvPr id="29" name="図 28">
            <a:extLst>
              <a:ext uri="{FF2B5EF4-FFF2-40B4-BE49-F238E27FC236}">
                <a16:creationId xmlns:a16="http://schemas.microsoft.com/office/drawing/2014/main" id="{E5A4392F-E642-9B23-8516-EA3949737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389" y="8781029"/>
            <a:ext cx="857250" cy="857250"/>
          </a:xfrm>
          <a:prstGeom prst="rect">
            <a:avLst/>
          </a:prstGeom>
        </p:spPr>
      </p:pic>
    </p:spTree>
    <p:extLst>
      <p:ext uri="{BB962C8B-B14F-4D97-AF65-F5344CB8AC3E}">
        <p14:creationId xmlns:p14="http://schemas.microsoft.com/office/powerpoint/2010/main" val="3941831128"/>
      </p:ext>
    </p:extLst>
  </p:cSld>
  <p:clrMapOvr>
    <a:masterClrMapping/>
  </p:clrMapOvr>
</p:sld>
</file>

<file path=ppt/theme/theme1.xml><?xml version="1.0" encoding="utf-8"?>
<a:theme xmlns:a="http://schemas.openxmlformats.org/drawingml/2006/main" name="HDOfficeLightV0">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2">
            <a:lumMod val="75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2779</TotalTime>
  <Words>451</Words>
  <Application>Microsoft Office PowerPoint</Application>
  <PresentationFormat>A4 210 x 297 mm</PresentationFormat>
  <Paragraphs>37</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Ｐゴシック</vt:lpstr>
      <vt:lpstr>UD デジタル 教科書体 NP-R</vt:lpstr>
      <vt:lpstr>Calibri</vt:lpstr>
      <vt:lpstr>Calibri Light</vt:lpstr>
      <vt:lpstr>Tw Cen MT</vt:lpstr>
      <vt:lpstr>Wingdings 2</vt:lpstr>
      <vt:lpstr>HDOfficeLightV0</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poppy2</dc:creator>
  <cp:lastModifiedBy>poppy2</cp:lastModifiedBy>
  <cp:revision>62</cp:revision>
  <cp:lastPrinted>2022-11-22T03:11:50Z</cp:lastPrinted>
  <dcterms:created xsi:type="dcterms:W3CDTF">2022-05-16T07:16:57Z</dcterms:created>
  <dcterms:modified xsi:type="dcterms:W3CDTF">2022-11-22T03:52:40Z</dcterms:modified>
</cp:coreProperties>
</file>